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0" r:id="rId3"/>
    <p:sldMasterId id="2147483691" r:id="rId4"/>
  </p:sldMasterIdLst>
  <p:notesMasterIdLst>
    <p:notesMasterId r:id="rId6"/>
  </p:notesMasterIdLst>
  <p:sldIdLst>
    <p:sldId id="1847" r:id="rId5"/>
    <p:sldId id="1685" r:id="rId7"/>
    <p:sldId id="2503" r:id="rId8"/>
    <p:sldId id="2696" r:id="rId9"/>
    <p:sldId id="2410" r:id="rId10"/>
    <p:sldId id="2097" r:id="rId11"/>
    <p:sldId id="2411" r:id="rId12"/>
    <p:sldId id="2412" r:id="rId13"/>
    <p:sldId id="2504" r:id="rId14"/>
    <p:sldId id="2505" r:id="rId15"/>
    <p:sldId id="2506" r:id="rId16"/>
    <p:sldId id="2507" r:id="rId17"/>
    <p:sldId id="2508" r:id="rId18"/>
    <p:sldId id="2413" r:id="rId19"/>
    <p:sldId id="2414" r:id="rId20"/>
    <p:sldId id="2522" r:id="rId21"/>
    <p:sldId id="2523" r:id="rId22"/>
    <p:sldId id="2529" r:id="rId23"/>
    <p:sldId id="2509" r:id="rId24"/>
    <p:sldId id="2416" r:id="rId25"/>
    <p:sldId id="2417" r:id="rId26"/>
    <p:sldId id="2418" r:id="rId27"/>
    <p:sldId id="2521" r:id="rId28"/>
    <p:sldId id="2510" r:id="rId29"/>
    <p:sldId id="2511" r:id="rId30"/>
    <p:sldId id="2512" r:id="rId31"/>
    <p:sldId id="2847" r:id="rId32"/>
    <p:sldId id="2518" r:id="rId33"/>
    <p:sldId id="2519" r:id="rId34"/>
    <p:sldId id="2516" r:id="rId35"/>
    <p:sldId id="2520" r:id="rId36"/>
    <p:sldId id="2524" r:id="rId37"/>
    <p:sldId id="2525" r:id="rId38"/>
    <p:sldId id="2526" r:id="rId39"/>
    <p:sldId id="2527" r:id="rId40"/>
    <p:sldId id="2528" r:id="rId41"/>
    <p:sldId id="2530" r:id="rId42"/>
    <p:sldId id="2531" r:id="rId43"/>
    <p:sldId id="2532" r:id="rId44"/>
    <p:sldId id="2654" r:id="rId45"/>
    <p:sldId id="2678" r:id="rId46"/>
    <p:sldId id="2679" r:id="rId47"/>
    <p:sldId id="2632" r:id="rId48"/>
    <p:sldId id="2631" r:id="rId49"/>
    <p:sldId id="2633" r:id="rId50"/>
    <p:sldId id="2652" r:id="rId51"/>
    <p:sldId id="2653" r:id="rId52"/>
    <p:sldId id="2677" r:id="rId53"/>
    <p:sldId id="2691" r:id="rId54"/>
    <p:sldId id="2635" r:id="rId55"/>
    <p:sldId id="2646" r:id="rId56"/>
    <p:sldId id="2647" r:id="rId57"/>
    <p:sldId id="2648" r:id="rId58"/>
    <p:sldId id="2650" r:id="rId59"/>
    <p:sldId id="2658" r:id="rId60"/>
    <p:sldId id="2659" r:id="rId61"/>
    <p:sldId id="2634" r:id="rId62"/>
    <p:sldId id="2638" r:id="rId63"/>
    <p:sldId id="2639" r:id="rId64"/>
    <p:sldId id="2640" r:id="rId65"/>
    <p:sldId id="2641" r:id="rId66"/>
    <p:sldId id="2642" r:id="rId67"/>
    <p:sldId id="2643" r:id="rId68"/>
    <p:sldId id="2644" r:id="rId69"/>
    <p:sldId id="2645" r:id="rId70"/>
    <p:sldId id="2649" r:id="rId71"/>
    <p:sldId id="2651" r:id="rId72"/>
    <p:sldId id="2655" r:id="rId73"/>
    <p:sldId id="2660" r:id="rId74"/>
    <p:sldId id="2829" r:id="rId75"/>
    <p:sldId id="2661" r:id="rId76"/>
    <p:sldId id="2318" r:id="rId77"/>
    <p:sldId id="2319" r:id="rId78"/>
    <p:sldId id="2320" r:id="rId79"/>
    <p:sldId id="2321" r:id="rId80"/>
    <p:sldId id="2269" r:id="rId81"/>
    <p:sldId id="2271" r:id="rId82"/>
    <p:sldId id="2663" r:id="rId83"/>
    <p:sldId id="2662" r:id="rId84"/>
    <p:sldId id="2664" r:id="rId85"/>
    <p:sldId id="2665" r:id="rId86"/>
    <p:sldId id="2667" r:id="rId87"/>
    <p:sldId id="2668" r:id="rId88"/>
    <p:sldId id="2669" r:id="rId89"/>
    <p:sldId id="2670" r:id="rId90"/>
    <p:sldId id="2671" r:id="rId91"/>
    <p:sldId id="2672" r:id="rId92"/>
    <p:sldId id="2030" r:id="rId93"/>
    <p:sldId id="2322" r:id="rId94"/>
    <p:sldId id="2692" r:id="rId95"/>
    <p:sldId id="2845" r:id="rId96"/>
    <p:sldId id="2828" r:id="rId97"/>
    <p:sldId id="2325" r:id="rId98"/>
    <p:sldId id="2327" r:id="rId99"/>
    <p:sldId id="2674" r:id="rId100"/>
    <p:sldId id="2675" r:id="rId101"/>
    <p:sldId id="2676" r:id="rId102"/>
    <p:sldId id="2693" r:id="rId103"/>
    <p:sldId id="2694" r:id="rId104"/>
    <p:sldId id="2695" r:id="rId105"/>
    <p:sldId id="2697" r:id="rId106"/>
    <p:sldId id="2698" r:id="rId107"/>
    <p:sldId id="2699" r:id="rId108"/>
    <p:sldId id="2700" r:id="rId109"/>
    <p:sldId id="2701" r:id="rId110"/>
    <p:sldId id="2351" r:id="rId111"/>
    <p:sldId id="2808" r:id="rId112"/>
    <p:sldId id="2809" r:id="rId113"/>
    <p:sldId id="2836" r:id="rId114"/>
    <p:sldId id="2810" r:id="rId115"/>
    <p:sldId id="2811" r:id="rId116"/>
    <p:sldId id="2839" r:id="rId117"/>
    <p:sldId id="2682" r:id="rId118"/>
    <p:sldId id="2683" r:id="rId119"/>
    <p:sldId id="2684" r:id="rId120"/>
    <p:sldId id="2846" r:id="rId121"/>
    <p:sldId id="2685" r:id="rId122"/>
    <p:sldId id="2686" r:id="rId123"/>
    <p:sldId id="2831" r:id="rId124"/>
    <p:sldId id="2825" r:id="rId125"/>
    <p:sldId id="2832" r:id="rId126"/>
    <p:sldId id="2833" r:id="rId127"/>
    <p:sldId id="2834" r:id="rId128"/>
    <p:sldId id="2826" r:id="rId129"/>
    <p:sldId id="2837" r:id="rId130"/>
    <p:sldId id="2355" r:id="rId131"/>
    <p:sldId id="2687" r:id="rId132"/>
    <p:sldId id="2688" r:id="rId133"/>
    <p:sldId id="2690" r:id="rId134"/>
    <p:sldId id="2838" r:id="rId135"/>
    <p:sldId id="2857" r:id="rId136"/>
    <p:sldId id="2844" r:id="rId137"/>
    <p:sldId id="2689" r:id="rId138"/>
    <p:sldId id="2848" r:id="rId139"/>
    <p:sldId id="2849" r:id="rId140"/>
    <p:sldId id="2850" r:id="rId141"/>
    <p:sldId id="2851" r:id="rId142"/>
    <p:sldId id="2852" r:id="rId143"/>
    <p:sldId id="2853" r:id="rId144"/>
    <p:sldId id="2854" r:id="rId145"/>
    <p:sldId id="2855" r:id="rId146"/>
    <p:sldId id="2856" r:id="rId147"/>
    <p:sldId id="2858" r:id="rId148"/>
    <p:sldId id="2860" r:id="rId149"/>
    <p:sldId id="2861" r:id="rId150"/>
    <p:sldId id="2862" r:id="rId151"/>
    <p:sldId id="2863" r:id="rId152"/>
    <p:sldId id="2864" r:id="rId153"/>
    <p:sldId id="2865" r:id="rId154"/>
    <p:sldId id="2866" r:id="rId155"/>
    <p:sldId id="2867" r:id="rId156"/>
    <p:sldId id="2870" r:id="rId157"/>
    <p:sldId id="2872" r:id="rId158"/>
    <p:sldId id="2868" r:id="rId159"/>
    <p:sldId id="2871" r:id="rId160"/>
    <p:sldId id="2869" r:id="rId161"/>
    <p:sldId id="2873" r:id="rId162"/>
    <p:sldId id="1918" r:id="rId163"/>
  </p:sldIdLst>
  <p:sldSz cx="12192000" cy="6858000"/>
  <p:notesSz cx="6645275" cy="9777730"/>
  <p:custDataLst>
    <p:tags r:id="rId168"/>
  </p:custDataLst>
  <p:defaultTextStyle>
    <a:defPPr>
      <a:defRPr lang="zh-CN"/>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 zhang" initials="N" lastIdx="1" clrIdx="0"/>
  <p:cmAuthor id="2" name="User" initials="U"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0000"/>
    <a:srgbClr val="FFFFFF"/>
    <a:srgbClr val="009900"/>
    <a:srgbClr val="00CC00"/>
    <a:srgbClr val="CC0000"/>
    <a:srgbClr val="FFCC00"/>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8690"/>
    <p:restoredTop sz="94580"/>
  </p:normalViewPr>
  <p:slideViewPr>
    <p:cSldViewPr showGuides="1">
      <p:cViewPr varScale="1">
        <p:scale>
          <a:sx n="80" d="100"/>
          <a:sy n="80" d="100"/>
        </p:scale>
        <p:origin x="-84" y="-40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4.xml"/><Relationship Id="rId98" Type="http://schemas.openxmlformats.org/officeDocument/2006/relationships/slide" Target="slides/slide93.xml"/><Relationship Id="rId97" Type="http://schemas.openxmlformats.org/officeDocument/2006/relationships/slide" Target="slides/slide92.xml"/><Relationship Id="rId96" Type="http://schemas.openxmlformats.org/officeDocument/2006/relationships/slide" Target="slides/slide91.xml"/><Relationship Id="rId95" Type="http://schemas.openxmlformats.org/officeDocument/2006/relationships/slide" Target="slides/slide90.xml"/><Relationship Id="rId94" Type="http://schemas.openxmlformats.org/officeDocument/2006/relationships/slide" Target="slides/slide89.xml"/><Relationship Id="rId93" Type="http://schemas.openxmlformats.org/officeDocument/2006/relationships/slide" Target="slides/slide88.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slide" Target="slides/slide4.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3.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2.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8" Type="http://schemas.openxmlformats.org/officeDocument/2006/relationships/tags" Target="tags/tag13.xml"/><Relationship Id="rId167" Type="http://schemas.openxmlformats.org/officeDocument/2006/relationships/commentAuthors" Target="commentAuthors.xml"/><Relationship Id="rId166" Type="http://schemas.openxmlformats.org/officeDocument/2006/relationships/tableStyles" Target="tableStyles.xml"/><Relationship Id="rId165" Type="http://schemas.openxmlformats.org/officeDocument/2006/relationships/viewProps" Target="viewProps.xml"/><Relationship Id="rId164" Type="http://schemas.openxmlformats.org/officeDocument/2006/relationships/presProps" Target="presProps.xml"/><Relationship Id="rId163" Type="http://schemas.openxmlformats.org/officeDocument/2006/relationships/slide" Target="slides/slide158.xml"/><Relationship Id="rId162" Type="http://schemas.openxmlformats.org/officeDocument/2006/relationships/slide" Target="slides/slide157.xml"/><Relationship Id="rId161" Type="http://schemas.openxmlformats.org/officeDocument/2006/relationships/slide" Target="slides/slide156.xml"/><Relationship Id="rId160" Type="http://schemas.openxmlformats.org/officeDocument/2006/relationships/slide" Target="slides/slide155.xml"/><Relationship Id="rId16" Type="http://schemas.openxmlformats.org/officeDocument/2006/relationships/slide" Target="slides/slide11.xml"/><Relationship Id="rId159" Type="http://schemas.openxmlformats.org/officeDocument/2006/relationships/slide" Target="slides/slide154.xml"/><Relationship Id="rId158" Type="http://schemas.openxmlformats.org/officeDocument/2006/relationships/slide" Target="slides/slide153.xml"/><Relationship Id="rId157" Type="http://schemas.openxmlformats.org/officeDocument/2006/relationships/slide" Target="slides/slide152.xml"/><Relationship Id="rId156" Type="http://schemas.openxmlformats.org/officeDocument/2006/relationships/slide" Target="slides/slide151.xml"/><Relationship Id="rId155" Type="http://schemas.openxmlformats.org/officeDocument/2006/relationships/slide" Target="slides/slide150.xml"/><Relationship Id="rId154" Type="http://schemas.openxmlformats.org/officeDocument/2006/relationships/slide" Target="slides/slide149.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0" Type="http://schemas.openxmlformats.org/officeDocument/2006/relationships/slide" Target="slides/slide145.xml"/><Relationship Id="rId15" Type="http://schemas.openxmlformats.org/officeDocument/2006/relationships/slide" Target="slides/slide10.xml"/><Relationship Id="rId149" Type="http://schemas.openxmlformats.org/officeDocument/2006/relationships/slide" Target="slides/slide144.xml"/><Relationship Id="rId148" Type="http://schemas.openxmlformats.org/officeDocument/2006/relationships/slide" Target="slides/slide143.xml"/><Relationship Id="rId147" Type="http://schemas.openxmlformats.org/officeDocument/2006/relationships/slide" Target="slides/slide142.xml"/><Relationship Id="rId146" Type="http://schemas.openxmlformats.org/officeDocument/2006/relationships/slide" Target="slides/slide141.xml"/><Relationship Id="rId145" Type="http://schemas.openxmlformats.org/officeDocument/2006/relationships/slide" Target="slides/slide140.xml"/><Relationship Id="rId144" Type="http://schemas.openxmlformats.org/officeDocument/2006/relationships/slide" Target="slides/slide139.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14" Type="http://schemas.openxmlformats.org/officeDocument/2006/relationships/slide" Target="slides/slide9.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 Type="http://schemas.openxmlformats.org/officeDocument/2006/relationships/slide" Target="slides/slide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125" Type="http://schemas.openxmlformats.org/officeDocument/2006/relationships/slide" Target="slides/slide120.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121" Type="http://schemas.openxmlformats.org/officeDocument/2006/relationships/slide" Target="slides/slide116.xml"/><Relationship Id="rId120" Type="http://schemas.openxmlformats.org/officeDocument/2006/relationships/slide" Target="slides/slide115.xml"/><Relationship Id="rId12" Type="http://schemas.openxmlformats.org/officeDocument/2006/relationships/slide" Target="slides/slide7.xml"/><Relationship Id="rId119" Type="http://schemas.openxmlformats.org/officeDocument/2006/relationships/slide" Target="slides/slide114.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4" Type="http://schemas.openxmlformats.org/officeDocument/2006/relationships/slide" Target="slides/slide109.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110" Type="http://schemas.openxmlformats.org/officeDocument/2006/relationships/slide" Target="slides/slide105.xml"/><Relationship Id="rId11" Type="http://schemas.openxmlformats.org/officeDocument/2006/relationships/slide" Target="slides/slide6.xml"/><Relationship Id="rId109" Type="http://schemas.openxmlformats.org/officeDocument/2006/relationships/slide" Target="slides/slide104.xml"/><Relationship Id="rId108" Type="http://schemas.openxmlformats.org/officeDocument/2006/relationships/slide" Target="slides/slide103.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3554" name="Rectangle 2"/>
          <p:cNvSpPr>
            <a:spLocks noGrp="1" noChangeArrowheads="1"/>
          </p:cNvSpPr>
          <p:nvPr>
            <p:ph type="hdr" sz="quarter"/>
          </p:nvPr>
        </p:nvSpPr>
        <p:spPr bwMode="auto">
          <a:xfrm>
            <a:off x="0" y="0"/>
            <a:ext cx="2879725" cy="488950"/>
          </a:xfrm>
          <a:prstGeom prst="rect">
            <a:avLst/>
          </a:prstGeom>
          <a:noFill/>
          <a:ln w="9525">
            <a:noFill/>
            <a:miter lim="800000"/>
          </a:ln>
          <a:effectLst/>
        </p:spPr>
        <p:txBody>
          <a:bodyPr vert="horz" wrap="square" lIns="91440" tIns="45720" rIns="91440" bIns="45720" numCol="1" anchor="t" anchorCtr="0" compatLnSpc="1"/>
          <a:lstStyle>
            <a:lvl1pPr eaLnBrk="1" hangingPunct="1">
              <a:defRPr kumimoji="1"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3555" name="Rectangle 3"/>
          <p:cNvSpPr>
            <a:spLocks noGrp="1" noChangeArrowheads="1"/>
          </p:cNvSpPr>
          <p:nvPr>
            <p:ph type="dt" idx="1"/>
          </p:nvPr>
        </p:nvSpPr>
        <p:spPr bwMode="auto">
          <a:xfrm>
            <a:off x="3765550" y="0"/>
            <a:ext cx="2879725" cy="4889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kumimoji="1"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204" name="Rectangle 4"/>
          <p:cNvSpPr>
            <a:spLocks noGrp="1" noRot="1" noChangeAspect="1" noTextEdit="1"/>
          </p:cNvSpPr>
          <p:nvPr>
            <p:ph type="sldImg"/>
          </p:nvPr>
        </p:nvSpPr>
        <p:spPr>
          <a:xfrm>
            <a:off x="63500" y="733425"/>
            <a:ext cx="6518275" cy="3667125"/>
          </a:xfrm>
          <a:prstGeom prst="rect">
            <a:avLst/>
          </a:prstGeom>
          <a:noFill/>
          <a:ln w="9525" cap="flat" cmpd="sng">
            <a:solidFill>
              <a:srgbClr val="000000"/>
            </a:solidFill>
            <a:prstDash val="solid"/>
            <a:miter/>
            <a:headEnd type="none" w="med" len="med"/>
            <a:tailEnd type="none" w="med" len="med"/>
          </a:ln>
        </p:spPr>
      </p:sp>
      <p:sp>
        <p:nvSpPr>
          <p:cNvPr id="23557" name="Rectangle 5"/>
          <p:cNvSpPr>
            <a:spLocks noGrp="1" noChangeArrowheads="1"/>
          </p:cNvSpPr>
          <p:nvPr>
            <p:ph type="body" sz="quarter" idx="3"/>
          </p:nvPr>
        </p:nvSpPr>
        <p:spPr bwMode="auto">
          <a:xfrm>
            <a:off x="885825" y="4645025"/>
            <a:ext cx="4873625" cy="4398963"/>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3558" name="Rectangle 6"/>
          <p:cNvSpPr>
            <a:spLocks noGrp="1" noChangeArrowheads="1"/>
          </p:cNvSpPr>
          <p:nvPr>
            <p:ph type="ftr" sz="quarter" idx="4"/>
          </p:nvPr>
        </p:nvSpPr>
        <p:spPr bwMode="auto">
          <a:xfrm>
            <a:off x="0" y="9288463"/>
            <a:ext cx="2879725" cy="488950"/>
          </a:xfrm>
          <a:prstGeom prst="rect">
            <a:avLst/>
          </a:prstGeom>
          <a:noFill/>
          <a:ln w="9525">
            <a:noFill/>
            <a:miter lim="800000"/>
          </a:ln>
          <a:effectLst/>
        </p:spPr>
        <p:txBody>
          <a:bodyPr vert="horz" wrap="square" lIns="91440" tIns="45720" rIns="91440" bIns="45720" numCol="1" anchor="b" anchorCtr="0" compatLnSpc="1"/>
          <a:lstStyle>
            <a:lvl1pPr eaLnBrk="1" hangingPunct="1">
              <a:defRPr kumimoji="1"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3559" name="Rectangle 7"/>
          <p:cNvSpPr>
            <a:spLocks noGrp="1" noChangeArrowheads="1"/>
          </p:cNvSpPr>
          <p:nvPr>
            <p:ph type="sldNum" sz="quarter" idx="5"/>
          </p:nvPr>
        </p:nvSpPr>
        <p:spPr bwMode="auto">
          <a:xfrm>
            <a:off x="3765550" y="9288463"/>
            <a:ext cx="2879725" cy="48895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fld id="{9A0DB2DC-4C9A-4742-B13C-FB6460FD3503}" type="slidenum">
              <a:rPr lang="en-US" altLang="zh-CN" sz="1200" strike="noStrike" noProof="1" dirty="0">
                <a:latin typeface="Times New Roman" panose="02020603050405020304" pitchFamily="18" charset="0"/>
                <a:ea typeface="宋体" panose="02010600030101010101" pitchFamily="2" charset="-122"/>
                <a:cs typeface="+mn-cs"/>
              </a:rPr>
            </a:fld>
            <a:endParaRPr lang="en-US" altLang="zh-CN"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Slide Image Placeholder 1"/>
          <p:cNvSpPr>
            <a:spLocks noGrp="1" noRot="1" noChangeAspect="1" noTextEdit="1"/>
          </p:cNvSpPr>
          <p:nvPr>
            <p:ph type="sldImg"/>
          </p:nvPr>
        </p:nvSpPr>
        <p:spPr/>
      </p:sp>
      <p:sp>
        <p:nvSpPr>
          <p:cNvPr id="53250" name="Notes Placeholder 2"/>
          <p:cNvSpPr>
            <a:spLocks noGrp="1"/>
          </p:cNvSpPr>
          <p:nvPr>
            <p:ph type="body"/>
          </p:nvPr>
        </p:nvSpPr>
        <p:spPr/>
        <p:txBody>
          <a:bodyPr wrap="square" lIns="91440" tIns="45720" rIns="91440" bIns="45720" anchor="t" anchorCtr="0"/>
          <a:p>
            <a:pPr lvl="0"/>
            <a:r>
              <a:rPr lang="zh-CN" altLang="en-US" dirty="0"/>
              <a:t>每页介绍（仅作参考）：</a:t>
            </a:r>
            <a:endParaRPr lang="en-GB" altLang="zh-CN" dirty="0"/>
          </a:p>
          <a:p>
            <a:pPr lvl="0"/>
            <a:endParaRPr lang="en-GB" altLang="zh-CN" dirty="0"/>
          </a:p>
          <a:p>
            <a:pPr lvl="0"/>
            <a:r>
              <a:rPr lang="zh-CN" altLang="en-US" dirty="0"/>
              <a:t>在明年</a:t>
            </a:r>
            <a:r>
              <a:rPr lang="en-US" altLang="zh-CN" dirty="0"/>
              <a:t>2020</a:t>
            </a:r>
            <a:r>
              <a:rPr lang="zh-CN" altLang="en-US" dirty="0"/>
              <a:t>年，尼克夏亚太区域会议将在中国北京召开。今天，我会简单地向各位介绍一下北京，希望此次演讲之后，大家对</a:t>
            </a:r>
            <a:r>
              <a:rPr lang="en-US" altLang="zh-CN" dirty="0"/>
              <a:t>2020</a:t>
            </a:r>
            <a:r>
              <a:rPr lang="zh-CN" altLang="en-US" dirty="0"/>
              <a:t>年北京会议更加期待！</a:t>
            </a:r>
            <a:endParaRPr lang="en-GB" altLang="zh-CN" dirty="0"/>
          </a:p>
        </p:txBody>
      </p:sp>
      <p:sp>
        <p:nvSpPr>
          <p:cNvPr id="4" name="Slide Number Placeholder 3"/>
          <p:cNvSpPr>
            <a:spLocks noGrp="1"/>
          </p:cNvSpPr>
          <p:nvPr>
            <p:ph type="sldNum" sz="quarter" idx="5"/>
          </p:nvPr>
        </p:nvSpPr>
        <p:spPr/>
        <p:txBody>
          <a:bodyPr wrap="square" lIns="91440" tIns="45720" rIns="91440" bIns="45720" numCol="1" anchor="b"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fld id="{82D0A3F4-A572-43B6-A2B4-9D14321129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Rectangle 7"/>
          <p:cNvSpPr txBox="1">
            <a:spLocks noGrp="1"/>
          </p:cNvSpPr>
          <p:nvPr>
            <p:ph type="sldNum" sz="quarter"/>
          </p:nvPr>
        </p:nvSpPr>
        <p:spPr>
          <a:xfrm>
            <a:off x="3765550" y="9288463"/>
            <a:ext cx="2879725" cy="48895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21858" name="Rectangle 2"/>
          <p:cNvSpPr>
            <a:spLocks noGrp="1" noRot="1" noTextEdit="1"/>
          </p:cNvSpPr>
          <p:nvPr>
            <p:ph type="sldImg"/>
          </p:nvPr>
        </p:nvSpPr>
        <p:spPr/>
      </p:sp>
      <p:sp>
        <p:nvSpPr>
          <p:cNvPr id="121859" name="Rectangle 3"/>
          <p:cNvSpPr>
            <a:spLocks noGrp="1"/>
          </p:cNvSpPr>
          <p:nvPr>
            <p:ph type="body"/>
          </p:nvPr>
        </p:nvSpPr>
        <p:spPr/>
        <p:txBody>
          <a:bodyPr wrap="square" lIns="91440" tIns="45720" rIns="91440" bIns="45720" anchor="t" anchorCtr="0"/>
          <a:p>
            <a:pPr lvl="0" eaLnBrk="1" hangingPunct="1"/>
            <a:endParaRPr lang="zh-CN" altLang="zh-CN"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Rectangle 7"/>
          <p:cNvSpPr txBox="1">
            <a:spLocks noGrp="1"/>
          </p:cNvSpPr>
          <p:nvPr>
            <p:ph type="sldNum" sz="quarter"/>
          </p:nvPr>
        </p:nvSpPr>
        <p:spPr>
          <a:xfrm>
            <a:off x="3765550" y="9288463"/>
            <a:ext cx="2879725" cy="48895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21858" name="Rectangle 2"/>
          <p:cNvSpPr>
            <a:spLocks noGrp="1" noRot="1" noTextEdit="1"/>
          </p:cNvSpPr>
          <p:nvPr>
            <p:ph type="sldImg"/>
          </p:nvPr>
        </p:nvSpPr>
        <p:spPr/>
      </p:sp>
      <p:sp>
        <p:nvSpPr>
          <p:cNvPr id="121859" name="Rectangle 3"/>
          <p:cNvSpPr>
            <a:spLocks noGrp="1"/>
          </p:cNvSpPr>
          <p:nvPr>
            <p:ph type="body"/>
          </p:nvPr>
        </p:nvSpPr>
        <p:spPr/>
        <p:txBody>
          <a:bodyPr wrap="square" lIns="91440" tIns="45720" rIns="91440" bIns="45720" anchor="t" anchorCtr="0"/>
          <a:p>
            <a:pPr lvl="0" eaLnBrk="1" hangingPunct="1"/>
            <a:endParaRPr lang="zh-CN" altLang="zh-CN"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Rectangle 7"/>
          <p:cNvSpPr txBox="1">
            <a:spLocks noGrp="1"/>
          </p:cNvSpPr>
          <p:nvPr>
            <p:ph type="sldNum" sz="quarter"/>
          </p:nvPr>
        </p:nvSpPr>
        <p:spPr>
          <a:xfrm>
            <a:off x="3765550" y="9288463"/>
            <a:ext cx="2879725" cy="48895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21858" name="Rectangle 2"/>
          <p:cNvSpPr>
            <a:spLocks noGrp="1" noRot="1" noTextEdit="1"/>
          </p:cNvSpPr>
          <p:nvPr>
            <p:ph type="sldImg"/>
          </p:nvPr>
        </p:nvSpPr>
        <p:spPr/>
      </p:sp>
      <p:sp>
        <p:nvSpPr>
          <p:cNvPr id="121859" name="Rectangle 3"/>
          <p:cNvSpPr>
            <a:spLocks noGrp="1"/>
          </p:cNvSpPr>
          <p:nvPr>
            <p:ph type="body"/>
          </p:nvPr>
        </p:nvSpPr>
        <p:spPr/>
        <p:txBody>
          <a:bodyPr wrap="square" lIns="91440" tIns="45720" rIns="91440" bIns="45720" anchor="t" anchorCtr="0"/>
          <a:p>
            <a:pPr lvl="0" eaLnBrk="1" hangingPunct="1"/>
            <a:endParaRPr lang="zh-CN" altLang="zh-CN"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Rectangle 7"/>
          <p:cNvSpPr txBox="1">
            <a:spLocks noGrp="1"/>
          </p:cNvSpPr>
          <p:nvPr>
            <p:ph type="sldNum" sz="quarter"/>
          </p:nvPr>
        </p:nvSpPr>
        <p:spPr>
          <a:xfrm>
            <a:off x="3765550" y="9288463"/>
            <a:ext cx="2879725" cy="48895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21858" name="Rectangle 2"/>
          <p:cNvSpPr>
            <a:spLocks noGrp="1" noRot="1" noTextEdit="1"/>
          </p:cNvSpPr>
          <p:nvPr>
            <p:ph type="sldImg"/>
          </p:nvPr>
        </p:nvSpPr>
        <p:spPr/>
      </p:sp>
      <p:sp>
        <p:nvSpPr>
          <p:cNvPr id="121859" name="Rectangle 3"/>
          <p:cNvSpPr>
            <a:spLocks noGrp="1"/>
          </p:cNvSpPr>
          <p:nvPr>
            <p:ph type="body"/>
          </p:nvPr>
        </p:nvSpPr>
        <p:spPr/>
        <p:txBody>
          <a:bodyPr wrap="square" lIns="91440" tIns="45720" rIns="91440" bIns="45720" anchor="t" anchorCtr="0"/>
          <a:p>
            <a:pPr lvl="0" eaLnBrk="1" hangingPunct="1"/>
            <a:endParaRPr lang="zh-CN" altLang="zh-CN"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Rectangle 7"/>
          <p:cNvSpPr txBox="1">
            <a:spLocks noGrp="1"/>
          </p:cNvSpPr>
          <p:nvPr>
            <p:ph type="sldNum" sz="quarter"/>
          </p:nvPr>
        </p:nvSpPr>
        <p:spPr>
          <a:xfrm>
            <a:off x="3765550" y="9288463"/>
            <a:ext cx="2879725" cy="48895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21858" name="Rectangle 2"/>
          <p:cNvSpPr>
            <a:spLocks noGrp="1" noRot="1" noTextEdit="1"/>
          </p:cNvSpPr>
          <p:nvPr>
            <p:ph type="sldImg"/>
          </p:nvPr>
        </p:nvSpPr>
        <p:spPr/>
      </p:sp>
      <p:sp>
        <p:nvSpPr>
          <p:cNvPr id="121859" name="Rectangle 3"/>
          <p:cNvSpPr>
            <a:spLocks noGrp="1"/>
          </p:cNvSpPr>
          <p:nvPr>
            <p:ph type="body"/>
          </p:nvPr>
        </p:nvSpPr>
        <p:spPr/>
        <p:txBody>
          <a:bodyPr wrap="square" lIns="91440" tIns="45720" rIns="91440" bIns="45720" anchor="t" anchorCtr="0"/>
          <a:p>
            <a:pPr lvl="0" eaLnBrk="1" hangingPunct="1"/>
            <a:endParaRPr lang="zh-CN" altLang="zh-CN"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Rectangle 7"/>
          <p:cNvSpPr txBox="1">
            <a:spLocks noGrp="1"/>
          </p:cNvSpPr>
          <p:nvPr>
            <p:ph type="sldNum" sz="quarter"/>
          </p:nvPr>
        </p:nvSpPr>
        <p:spPr>
          <a:xfrm>
            <a:off x="3765550" y="9288463"/>
            <a:ext cx="2879725" cy="48895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21858" name="Rectangle 2"/>
          <p:cNvSpPr>
            <a:spLocks noGrp="1" noRot="1" noTextEdit="1"/>
          </p:cNvSpPr>
          <p:nvPr>
            <p:ph type="sldImg"/>
          </p:nvPr>
        </p:nvSpPr>
        <p:spPr/>
      </p:sp>
      <p:sp>
        <p:nvSpPr>
          <p:cNvPr id="121859" name="Rectangle 3"/>
          <p:cNvSpPr>
            <a:spLocks noGrp="1"/>
          </p:cNvSpPr>
          <p:nvPr>
            <p:ph type="body"/>
          </p:nvPr>
        </p:nvSpPr>
        <p:spPr/>
        <p:txBody>
          <a:bodyPr wrap="square" lIns="91440" tIns="45720" rIns="91440" bIns="45720" anchor="t" anchorCtr="0"/>
          <a:p>
            <a:pPr lvl="0" eaLnBrk="1" hangingPunct="1"/>
            <a:endParaRPr lang="zh-CN" altLang="zh-CN"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Rectangle 7"/>
          <p:cNvSpPr txBox="1">
            <a:spLocks noGrp="1"/>
          </p:cNvSpPr>
          <p:nvPr>
            <p:ph type="sldNum" sz="quarter"/>
          </p:nvPr>
        </p:nvSpPr>
        <p:spPr>
          <a:xfrm>
            <a:off x="3765550" y="9288463"/>
            <a:ext cx="2879725" cy="48895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21858" name="Rectangle 2"/>
          <p:cNvSpPr>
            <a:spLocks noGrp="1" noRot="1" noTextEdit="1"/>
          </p:cNvSpPr>
          <p:nvPr>
            <p:ph type="sldImg"/>
          </p:nvPr>
        </p:nvSpPr>
        <p:spPr/>
      </p:sp>
      <p:sp>
        <p:nvSpPr>
          <p:cNvPr id="121859" name="Rectangle 3"/>
          <p:cNvSpPr>
            <a:spLocks noGrp="1"/>
          </p:cNvSpPr>
          <p:nvPr>
            <p:ph type="body"/>
          </p:nvPr>
        </p:nvSpPr>
        <p:spPr/>
        <p:txBody>
          <a:bodyPr wrap="square" lIns="91440" tIns="45720" rIns="91440" bIns="45720" anchor="t" anchorCtr="0"/>
          <a:p>
            <a:pPr lvl="0" eaLnBrk="1" hangingPunct="1"/>
            <a:endParaRPr lang="zh-CN" altLang="zh-CN"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Rectangle 7"/>
          <p:cNvSpPr txBox="1">
            <a:spLocks noGrp="1"/>
          </p:cNvSpPr>
          <p:nvPr>
            <p:ph type="sldNum" sz="quarter"/>
          </p:nvPr>
        </p:nvSpPr>
        <p:spPr>
          <a:xfrm>
            <a:off x="3765550" y="9288463"/>
            <a:ext cx="2879725" cy="48895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21858" name="Rectangle 2"/>
          <p:cNvSpPr>
            <a:spLocks noGrp="1" noRot="1" noTextEdit="1"/>
          </p:cNvSpPr>
          <p:nvPr>
            <p:ph type="sldImg"/>
          </p:nvPr>
        </p:nvSpPr>
        <p:spPr/>
      </p:sp>
      <p:sp>
        <p:nvSpPr>
          <p:cNvPr id="121859" name="Rectangle 3"/>
          <p:cNvSpPr>
            <a:spLocks noGrp="1"/>
          </p:cNvSpPr>
          <p:nvPr>
            <p:ph type="body"/>
          </p:nvPr>
        </p:nvSpPr>
        <p:spPr/>
        <p:txBody>
          <a:bodyPr wrap="square" lIns="91440" tIns="45720" rIns="91440" bIns="45720" anchor="t" anchorCtr="0"/>
          <a:p>
            <a:pPr lvl="0" eaLnBrk="1" hangingPunct="1"/>
            <a:endParaRPr lang="zh-CN" altLang="zh-CN" dirty="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Rectangle 7"/>
          <p:cNvSpPr txBox="1">
            <a:spLocks noGrp="1"/>
          </p:cNvSpPr>
          <p:nvPr>
            <p:ph type="sldNum" sz="quarter"/>
          </p:nvPr>
        </p:nvSpPr>
        <p:spPr>
          <a:xfrm>
            <a:off x="3765550" y="9288463"/>
            <a:ext cx="2879725" cy="48895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21858" name="Rectangle 2"/>
          <p:cNvSpPr>
            <a:spLocks noGrp="1" noRot="1" noTextEdit="1"/>
          </p:cNvSpPr>
          <p:nvPr>
            <p:ph type="sldImg"/>
          </p:nvPr>
        </p:nvSpPr>
        <p:spPr/>
      </p:sp>
      <p:sp>
        <p:nvSpPr>
          <p:cNvPr id="121859" name="Rectangle 3"/>
          <p:cNvSpPr>
            <a:spLocks noGrp="1"/>
          </p:cNvSpPr>
          <p:nvPr>
            <p:ph type="body"/>
          </p:nvPr>
        </p:nvSpPr>
        <p:spPr/>
        <p:txBody>
          <a:bodyPr wrap="square" lIns="91440" tIns="45720" rIns="91440" bIns="45720" anchor="t" anchorCtr="0"/>
          <a:p>
            <a:pPr lvl="0" eaLnBrk="1" hangingPunct="1"/>
            <a:endParaRPr lang="zh-CN" altLang="zh-CN"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Rectangle 7"/>
          <p:cNvSpPr txBox="1">
            <a:spLocks noGrp="1"/>
          </p:cNvSpPr>
          <p:nvPr>
            <p:ph type="sldNum" sz="quarter"/>
          </p:nvPr>
        </p:nvSpPr>
        <p:spPr>
          <a:xfrm>
            <a:off x="3765550" y="9288463"/>
            <a:ext cx="2879725" cy="48895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21858" name="Rectangle 2"/>
          <p:cNvSpPr>
            <a:spLocks noGrp="1" noRot="1" noTextEdit="1"/>
          </p:cNvSpPr>
          <p:nvPr>
            <p:ph type="sldImg"/>
          </p:nvPr>
        </p:nvSpPr>
        <p:spPr/>
      </p:sp>
      <p:sp>
        <p:nvSpPr>
          <p:cNvPr id="121859" name="Rectangle 3"/>
          <p:cNvSpPr>
            <a:spLocks noGrp="1"/>
          </p:cNvSpPr>
          <p:nvPr>
            <p:ph type="body"/>
          </p:nvPr>
        </p:nvSpPr>
        <p:spPr/>
        <p:txBody>
          <a:bodyPr wrap="square" lIns="91440" tIns="45720" rIns="91440" bIns="45720" anchor="t" anchorCtr="0"/>
          <a:p>
            <a:pPr lvl="0" eaLnBrk="1" hangingPunct="1"/>
            <a:endParaRPr lang="zh-CN" altLang="zh-CN"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noTextEdit="1"/>
          </p:cNvSpPr>
          <p:nvPr>
            <p:ph type="sldImg"/>
          </p:nvPr>
        </p:nvSpPr>
        <p:spPr/>
      </p:sp>
      <p:sp>
        <p:nvSpPr>
          <p:cNvPr id="3" name="日期占位符 2"/>
          <p:cNvSpPr>
            <a:spLocks noGrp="1"/>
          </p:cNvSpPr>
          <p:nvPr>
            <p:ph type="dt" sz="half" idx="1"/>
          </p:nvPr>
        </p:nvSpPr>
        <p:spPr/>
        <p:txBody>
          <a:bodyPr wrap="square" lIns="91440" tIns="45720" rIns="91440" bIns="45720" numCol="1" anchor="t" anchorCtr="0" compatLnSpc="1"/>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A4438F6-8D52-4C47-83E8-C05E6E49CD95}"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Rectangle 7"/>
          <p:cNvSpPr txBox="1">
            <a:spLocks noGrp="1"/>
          </p:cNvSpPr>
          <p:nvPr>
            <p:ph type="sldNum" sz="quarter"/>
          </p:nvPr>
        </p:nvSpPr>
        <p:spPr>
          <a:xfrm>
            <a:off x="3765550" y="9288463"/>
            <a:ext cx="2879725" cy="48895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21858" name="Rectangle 2"/>
          <p:cNvSpPr>
            <a:spLocks noGrp="1" noRot="1" noTextEdit="1"/>
          </p:cNvSpPr>
          <p:nvPr>
            <p:ph type="sldImg"/>
          </p:nvPr>
        </p:nvSpPr>
        <p:spPr/>
      </p:sp>
      <p:sp>
        <p:nvSpPr>
          <p:cNvPr id="121859" name="Rectangle 3"/>
          <p:cNvSpPr>
            <a:spLocks noGrp="1"/>
          </p:cNvSpPr>
          <p:nvPr>
            <p:ph type="body"/>
          </p:nvPr>
        </p:nvSpPr>
        <p:spPr/>
        <p:txBody>
          <a:bodyPr wrap="square" lIns="91440" tIns="45720" rIns="91440" bIns="45720" anchor="t" anchorCtr="0"/>
          <a:p>
            <a:pPr lvl="0" eaLnBrk="1" hangingPunct="1"/>
            <a:endParaRPr lang="zh-CN" altLang="zh-CN" dirty="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noTextEdit="1"/>
          </p:cNvSpPr>
          <p:nvPr>
            <p:ph type="sldImg"/>
          </p:nvPr>
        </p:nvSpPr>
        <p:spPr/>
      </p:sp>
      <p:sp>
        <p:nvSpPr>
          <p:cNvPr id="3" name="日期占位符 2"/>
          <p:cNvSpPr>
            <a:spLocks noGrp="1"/>
          </p:cNvSpPr>
          <p:nvPr>
            <p:ph type="dt" sz="half" idx="1"/>
          </p:nvPr>
        </p:nvSpPr>
        <p:spPr/>
        <p:txBody>
          <a:bodyPr wrap="square" lIns="91440" tIns="45720" rIns="91440" bIns="45720" numCol="1" anchor="t" anchorCtr="0" compatLnSpc="1"/>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A4438F6-8D52-4C47-83E8-C05E6E49CD95}"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Rectangle 7"/>
          <p:cNvSpPr txBox="1">
            <a:spLocks noGrp="1"/>
          </p:cNvSpPr>
          <p:nvPr>
            <p:ph type="sldNum" sz="quarter"/>
          </p:nvPr>
        </p:nvSpPr>
        <p:spPr>
          <a:xfrm>
            <a:off x="3765550" y="9288463"/>
            <a:ext cx="2879725" cy="48895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21858" name="Rectangle 2"/>
          <p:cNvSpPr>
            <a:spLocks noGrp="1" noRot="1" noTextEdit="1"/>
          </p:cNvSpPr>
          <p:nvPr>
            <p:ph type="sldImg"/>
          </p:nvPr>
        </p:nvSpPr>
        <p:spPr/>
      </p:sp>
      <p:sp>
        <p:nvSpPr>
          <p:cNvPr id="121859" name="Rectangle 3"/>
          <p:cNvSpPr>
            <a:spLocks noGrp="1"/>
          </p:cNvSpPr>
          <p:nvPr>
            <p:ph type="body"/>
          </p:nvPr>
        </p:nvSpPr>
        <p:spPr/>
        <p:txBody>
          <a:bodyPr wrap="square" lIns="91440" tIns="45720" rIns="91440" bIns="45720" anchor="t" anchorCtr="0"/>
          <a:p>
            <a:pPr lvl="0" eaLnBrk="1" hangingPunct="1"/>
            <a:endParaRPr lang="zh-CN" altLang="zh-CN"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noTextEdit="1"/>
          </p:cNvSpPr>
          <p:nvPr>
            <p:ph type="sldImg"/>
          </p:nvPr>
        </p:nvSpPr>
        <p:spPr/>
      </p:sp>
      <p:sp>
        <p:nvSpPr>
          <p:cNvPr id="3" name="日期占位符 2"/>
          <p:cNvSpPr>
            <a:spLocks noGrp="1"/>
          </p:cNvSpPr>
          <p:nvPr>
            <p:ph type="dt" sz="half" idx="1"/>
          </p:nvPr>
        </p:nvSpPr>
        <p:spPr/>
        <p:txBody>
          <a:bodyPr wrap="square" lIns="91440" tIns="45720" rIns="91440" bIns="45720" numCol="1" anchor="t" anchorCtr="0" compatLnSpc="1"/>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A4438F6-8D52-4C47-83E8-C05E6E49CD95}"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Rectangle 7"/>
          <p:cNvSpPr txBox="1">
            <a:spLocks noGrp="1"/>
          </p:cNvSpPr>
          <p:nvPr>
            <p:ph type="sldNum" sz="quarter"/>
          </p:nvPr>
        </p:nvSpPr>
        <p:spPr>
          <a:xfrm>
            <a:off x="3765550" y="9288463"/>
            <a:ext cx="2879725" cy="48895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21858" name="Rectangle 2"/>
          <p:cNvSpPr>
            <a:spLocks noGrp="1" noRot="1" noTextEdit="1"/>
          </p:cNvSpPr>
          <p:nvPr>
            <p:ph type="sldImg"/>
          </p:nvPr>
        </p:nvSpPr>
        <p:spPr/>
      </p:sp>
      <p:sp>
        <p:nvSpPr>
          <p:cNvPr id="121859" name="Rectangle 3"/>
          <p:cNvSpPr>
            <a:spLocks noGrp="1"/>
          </p:cNvSpPr>
          <p:nvPr>
            <p:ph type="body"/>
          </p:nvPr>
        </p:nvSpPr>
        <p:spPr/>
        <p:txBody>
          <a:bodyPr wrap="square" lIns="91440" tIns="45720" rIns="91440" bIns="45720" anchor="t" anchorCtr="0"/>
          <a:p>
            <a:pPr lvl="0" eaLnBrk="1" hangingPunct="1"/>
            <a:endParaRPr lang="zh-CN" altLang="zh-CN"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Rectangle 7"/>
          <p:cNvSpPr txBox="1">
            <a:spLocks noGrp="1"/>
          </p:cNvSpPr>
          <p:nvPr>
            <p:ph type="sldNum" sz="quarter"/>
          </p:nvPr>
        </p:nvSpPr>
        <p:spPr>
          <a:xfrm>
            <a:off x="3765550" y="9288463"/>
            <a:ext cx="2879725" cy="48895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16738" name="Rectangle 2"/>
          <p:cNvSpPr>
            <a:spLocks noGrp="1" noRot="1" noTextEdit="1"/>
          </p:cNvSpPr>
          <p:nvPr>
            <p:ph type="sldImg"/>
          </p:nvPr>
        </p:nvSpPr>
        <p:spPr/>
      </p:sp>
      <p:sp>
        <p:nvSpPr>
          <p:cNvPr id="116739" name="Rectangle 3"/>
          <p:cNvSpPr>
            <a:spLocks noGrp="1"/>
          </p:cNvSpPr>
          <p:nvPr>
            <p:ph type="body"/>
          </p:nvPr>
        </p:nvSpPr>
        <p:spPr/>
        <p:txBody>
          <a:bodyPr wrap="square" lIns="91440" tIns="45720" rIns="91440" bIns="45720" anchor="t" anchorCtr="0"/>
          <a:p>
            <a:pPr lvl="0" eaLnBrk="1" hangingPunct="1"/>
            <a:endParaRPr lang="zh-CN" altLang="zh-CN"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Rectangle 7"/>
          <p:cNvSpPr txBox="1">
            <a:spLocks noGrp="1"/>
          </p:cNvSpPr>
          <p:nvPr>
            <p:ph type="sldNum" sz="quarter"/>
          </p:nvPr>
        </p:nvSpPr>
        <p:spPr>
          <a:xfrm>
            <a:off x="3765550" y="9288463"/>
            <a:ext cx="2879725" cy="48895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16738" name="Rectangle 2"/>
          <p:cNvSpPr>
            <a:spLocks noGrp="1" noRot="1" noTextEdit="1"/>
          </p:cNvSpPr>
          <p:nvPr>
            <p:ph type="sldImg"/>
          </p:nvPr>
        </p:nvSpPr>
        <p:spPr/>
      </p:sp>
      <p:sp>
        <p:nvSpPr>
          <p:cNvPr id="116739" name="Rectangle 3"/>
          <p:cNvSpPr>
            <a:spLocks noGrp="1"/>
          </p:cNvSpPr>
          <p:nvPr>
            <p:ph type="body"/>
          </p:nvPr>
        </p:nvSpPr>
        <p:spPr/>
        <p:txBody>
          <a:bodyPr wrap="square" lIns="91440" tIns="45720" rIns="91440" bIns="45720" anchor="t" anchorCtr="0"/>
          <a:p>
            <a:pPr lvl="0" eaLnBrk="1" hangingPunct="1"/>
            <a:endParaRPr lang="zh-CN" altLang="zh-CN"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Rectangle 7"/>
          <p:cNvSpPr txBox="1">
            <a:spLocks noGrp="1"/>
          </p:cNvSpPr>
          <p:nvPr>
            <p:ph type="sldNum" sz="quarter"/>
          </p:nvPr>
        </p:nvSpPr>
        <p:spPr>
          <a:xfrm>
            <a:off x="3765550" y="9288463"/>
            <a:ext cx="2879725" cy="48895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16738" name="Rectangle 2"/>
          <p:cNvSpPr>
            <a:spLocks noGrp="1" noRot="1" noTextEdit="1"/>
          </p:cNvSpPr>
          <p:nvPr>
            <p:ph type="sldImg"/>
          </p:nvPr>
        </p:nvSpPr>
        <p:spPr/>
      </p:sp>
      <p:sp>
        <p:nvSpPr>
          <p:cNvPr id="116739" name="Rectangle 3"/>
          <p:cNvSpPr>
            <a:spLocks noGrp="1"/>
          </p:cNvSpPr>
          <p:nvPr>
            <p:ph type="body"/>
          </p:nvPr>
        </p:nvSpPr>
        <p:spPr/>
        <p:txBody>
          <a:bodyPr wrap="square" lIns="91440" tIns="45720" rIns="91440" bIns="45720" anchor="t" anchorCtr="0"/>
          <a:p>
            <a:pPr lvl="0" eaLnBrk="1" hangingPunct="1"/>
            <a:endParaRPr lang="zh-CN" altLang="zh-CN"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Rectangle 7"/>
          <p:cNvSpPr txBox="1">
            <a:spLocks noGrp="1"/>
          </p:cNvSpPr>
          <p:nvPr>
            <p:ph type="sldNum" sz="quarter"/>
          </p:nvPr>
        </p:nvSpPr>
        <p:spPr>
          <a:xfrm>
            <a:off x="3765550" y="9288463"/>
            <a:ext cx="2879725" cy="48895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21858" name="Rectangle 2"/>
          <p:cNvSpPr>
            <a:spLocks noGrp="1" noRot="1" noTextEdit="1"/>
          </p:cNvSpPr>
          <p:nvPr>
            <p:ph type="sldImg"/>
          </p:nvPr>
        </p:nvSpPr>
        <p:spPr/>
      </p:sp>
      <p:sp>
        <p:nvSpPr>
          <p:cNvPr id="121859" name="Rectangle 3"/>
          <p:cNvSpPr>
            <a:spLocks noGrp="1"/>
          </p:cNvSpPr>
          <p:nvPr>
            <p:ph type="body"/>
          </p:nvPr>
        </p:nvSpPr>
        <p:spPr/>
        <p:txBody>
          <a:bodyPr wrap="square" lIns="91440" tIns="45720" rIns="91440" bIns="45720" anchor="t" anchorCtr="0"/>
          <a:p>
            <a:pPr lvl="0" eaLnBrk="1" hangingPunct="1"/>
            <a:endParaRPr lang="zh-CN" altLang="zh-CN"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alpha val="0"/>
          </a:schemeClr>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sz="quarter"/>
          </p:nvPr>
        </p:nvSpPr>
        <p:spPr>
          <a:xfrm>
            <a:off x="4775201" y="685800"/>
            <a:ext cx="7414684" cy="3352800"/>
          </a:xfrm>
        </p:spPr>
        <p:txBody>
          <a:bodyPr/>
          <a:lstStyle>
            <a:lvl1pPr>
              <a:defRPr>
                <a:solidFill>
                  <a:schemeClr val="bg2"/>
                </a:solidFill>
                <a:effectLst>
                  <a:outerShdw blurRad="38100" dist="38100" dir="2700000" algn="tl">
                    <a:srgbClr val="000000"/>
                  </a:outerShdw>
                </a:effectLst>
              </a:defRPr>
            </a:lvl1pPr>
          </a:lstStyle>
          <a:p>
            <a:pPr fontAlgn="base"/>
            <a:r>
              <a:rPr lang="zh-CN" altLang="en-US" strike="noStrike" noProof="1"/>
              <a:t>单击此处编辑母版标题样式</a:t>
            </a:r>
            <a:endParaRPr lang="zh-CN" altLang="en-US" strike="noStrike" noProof="1"/>
          </a:p>
        </p:txBody>
      </p:sp>
      <p:sp>
        <p:nvSpPr>
          <p:cNvPr id="58371" name="Rectangle 3"/>
          <p:cNvSpPr>
            <a:spLocks noGrp="1" noChangeArrowheads="1"/>
          </p:cNvSpPr>
          <p:nvPr>
            <p:ph type="subTitle" sz="quarter" idx="1"/>
          </p:nvPr>
        </p:nvSpPr>
        <p:spPr>
          <a:xfrm>
            <a:off x="6908801" y="4038600"/>
            <a:ext cx="5281084" cy="1752600"/>
          </a:xfrm>
          <a:ln w="9525"/>
        </p:spPr>
        <p:txBody>
          <a:bodyPr lIns="92075" tIns="46038" rIns="92075" bIns="46038" anchor="ctr"/>
          <a:lstStyle>
            <a:lvl1pPr marL="0" indent="0" algn="ctr">
              <a:buFont typeface="Wingdings" panose="05000000000000000000" pitchFamily="2" charset="2"/>
              <a:buNone/>
              <a:defRPr>
                <a:solidFill>
                  <a:schemeClr val="bg2"/>
                </a:solidFill>
              </a:defRPr>
            </a:lvl1pPr>
          </a:lstStyle>
          <a:p>
            <a:pPr fontAlgn="base"/>
            <a:r>
              <a:rPr lang="zh-CN" altLang="en-US" strike="noStrike" noProof="1"/>
              <a:t>单击此处编辑母版副标题样式</a:t>
            </a:r>
            <a:endParaRPr lang="zh-CN" altLang="en-US" strike="noStrike" noProof="1"/>
          </a:p>
        </p:txBody>
      </p:sp>
      <p:sp>
        <p:nvSpPr>
          <p:cNvPr id="7" name="Rectangle 4"/>
          <p:cNvSpPr>
            <a:spLocks noGrp="1" noChangeArrowheads="1"/>
          </p:cNvSpPr>
          <p:nvPr>
            <p:ph type="dt" sz="quarter" idx="2"/>
          </p:nvPr>
        </p:nvSpPr>
        <p:spPr bwMode="auto">
          <a:xfrm>
            <a:off x="9144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a:solidFill>
                  <a:srgbClr val="EAEAEA"/>
                </a:solidFill>
              </a:defRPr>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rgbClr val="EAEAEA"/>
              </a:solidFill>
              <a:effectLst/>
              <a:uLnTx/>
              <a:uFillTx/>
              <a:latin typeface="Times New Roman" panose="02020603050405020304" pitchFamily="18"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8400"/>
            <a:ext cx="3860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a:solidFill>
                  <a:srgbClr val="EAEAEA"/>
                </a:solidFill>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rgbClr val="EAEAEA"/>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algn="r" eaLnBrk="1" fontAlgn="base" hangingPunct="1">
              <a:spcBef>
                <a:spcPct val="50000"/>
              </a:spcBef>
            </a:pPr>
            <a:fld id="{9A0DB2DC-4C9A-4742-B13C-FB6460FD3503}" type="slidenum">
              <a:rPr lang="en-US" altLang="zh-CN" strike="noStrike" noProof="1" dirty="0">
                <a:solidFill>
                  <a:srgbClr val="EAEAEA"/>
                </a:solidFill>
                <a:latin typeface="Times New Roman" panose="02020603050405020304" pitchFamily="18" charset="0"/>
                <a:ea typeface="宋体" panose="02010600030101010101" pitchFamily="2" charset="-122"/>
                <a:cs typeface="+mn-cs"/>
              </a:rPr>
            </a:fld>
            <a:endParaRPr lang="en-US" altLang="zh-CN" strike="noStrike" noProof="1" dirty="0">
              <a:solidFill>
                <a:srgbClr val="EAEAEA"/>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48800" y="533400"/>
            <a:ext cx="2540000" cy="55626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828800" y="533400"/>
            <a:ext cx="7416800" cy="55626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828800" y="533400"/>
            <a:ext cx="1005840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1828800" y="1981200"/>
            <a:ext cx="4978400"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7010400" y="1981200"/>
            <a:ext cx="4978400"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1828800" y="533400"/>
            <a:ext cx="1005840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1828800" y="1981200"/>
            <a:ext cx="4978400"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剪贴画占位符 3"/>
          <p:cNvSpPr>
            <a:spLocks noGrp="1"/>
          </p:cNvSpPr>
          <p:nvPr>
            <p:ph type="clipArt" sz="half" idx="2"/>
          </p:nvPr>
        </p:nvSpPr>
        <p:spPr>
          <a:xfrm>
            <a:off x="7010400" y="1981200"/>
            <a:ext cx="49784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Char char="w"/>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828800" y="533400"/>
            <a:ext cx="10160000" cy="55626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背景版">
    <p:bg>
      <p:bgPr>
        <a:solidFill>
          <a:schemeClr val="bg1">
            <a:alpha val="0"/>
          </a:schemeClr>
        </a:solidFill>
        <a:effectLst/>
      </p:bgPr>
    </p:bg>
    <p:spTree>
      <p:nvGrpSpPr>
        <p:cNvPr id="1" name=""/>
        <p:cNvGrpSpPr/>
        <p:nvPr/>
      </p:nvGrpSpPr>
      <p:grpSpPr>
        <a:xfrm>
          <a:off x="0" y="0"/>
          <a:ext cx="0" cy="0"/>
          <a:chOff x="0" y="0"/>
          <a:chExt cx="0" cy="0"/>
        </a:xfrm>
      </p:grpSpPr>
      <p:sp>
        <p:nvSpPr>
          <p:cNvPr id="7" name="灯片编号占位符 1"/>
          <p:cNvSpPr>
            <a:spLocks noGrp="1"/>
          </p:cNvSpPr>
          <p:nvPr>
            <p:ph type="sldNum" sz="quarter" idx="4"/>
          </p:nvPr>
        </p:nvSpPr>
        <p:spPr bwMode="auto">
          <a:xfrm>
            <a:off x="11285538" y="6492875"/>
            <a:ext cx="906463" cy="365125"/>
          </a:xfrm>
          <a:prstGeom prst="rect">
            <a:avLst/>
          </a:prstGeom>
          <a:noFill/>
          <a:ln w="12700" cap="sq">
            <a:noFill/>
            <a:miter lim="800000"/>
            <a:headEnd type="none" w="sm" len="sm"/>
            <a:tailEnd type="none" w="sm" len="sm"/>
          </a:ln>
          <a:effectLst/>
        </p:spPr>
        <p:txBody>
          <a:bodyPr vert="horz" wrap="square" lIns="91440" tIns="45720" rIns="91440" bIns="45720" numCol="1" anchor="ctr" anchorCtr="0" compatLnSpc="1"/>
          <a:p>
            <a:pPr algn="r" eaLnBrk="1" fontAlgn="base" hangingPunct="1">
              <a:spcBef>
                <a:spcPct val="50000"/>
              </a:spcBef>
            </a:pPr>
            <a:r>
              <a:rPr lang="en-US" altLang="zh-CN" sz="900" strike="noStrike" noProof="1" dirty="0">
                <a:solidFill>
                  <a:srgbClr val="898989"/>
                </a:solidFill>
                <a:latin typeface="Times New Roman" panose="02020603050405020304" pitchFamily="18" charset="0"/>
                <a:ea typeface="宋体" panose="02010600030101010101" pitchFamily="2" charset="-122"/>
                <a:cs typeface="+mn-cs"/>
              </a:rPr>
              <a:t>Page</a:t>
            </a:r>
            <a:fld id="{9A0DB2DC-4C9A-4742-B13C-FB6460FD3503}" type="slidenum">
              <a:rPr lang="zh-CN" altLang="en-US" sz="900" strike="noStrike" noProof="1" dirty="0">
                <a:solidFill>
                  <a:srgbClr val="898989"/>
                </a:solidFill>
                <a:latin typeface="Times New Roman" panose="02020603050405020304" pitchFamily="18" charset="0"/>
                <a:ea typeface="宋体" panose="02010600030101010101" pitchFamily="2" charset="-122"/>
                <a:cs typeface="+mn-cs"/>
              </a:rPr>
            </a:fld>
            <a:endParaRPr lang="zh-CN" altLang="en-US" sz="900" strike="noStrike" noProof="1" dirty="0">
              <a:solidFill>
                <a:srgbClr val="898989"/>
              </a:solidFill>
            </a:endParaRPr>
          </a:p>
        </p:txBody>
      </p:sp>
      <p:sp>
        <p:nvSpPr>
          <p:cNvPr id="2" name="日期占位符 1"/>
          <p:cNvSpPr>
            <a:spLocks noGrp="1"/>
          </p:cNvSpPr>
          <p:nvPr>
            <p:ph type="dt" sz="half" idx="10"/>
          </p:nvPr>
        </p:nvSpPr>
        <p:spPr>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标题和内容">
    <p:bg>
      <p:bgPr>
        <a:solidFill>
          <a:schemeClr val="bg1">
            <a:alpha val="0"/>
          </a:schemeClr>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4"/>
          <p:cNvSpPr>
            <a:spLocks noGrp="1"/>
          </p:cNvSpPr>
          <p:nvPr>
            <p:ph type="ftr" sz="quarter" idx="3"/>
          </p:nvPr>
        </p:nvSpPr>
        <p:spPr bwMode="auto">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96520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algn="r" eaLnBrk="1" fontAlgn="base" hangingPunct="1">
              <a:spcBef>
                <a:spcPct val="50000"/>
              </a:spcBef>
            </a:pPr>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标题和文本">
    <p:bg>
      <p:bgPr>
        <a:solidFill>
          <a:schemeClr val="bg1">
            <a:alpha val="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p:txBody>
          <a:body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7" name="日期占位符 3"/>
          <p:cNvSpPr>
            <a:spLocks noGrp="1"/>
          </p:cNvSpPr>
          <p:nvPr>
            <p:ph type="dt" sz="half" idx="2"/>
          </p:nvPr>
        </p:nvSpPr>
        <p:spPr bwMode="auto">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08D64FCB-9BE1-4291-85DE-31D72C4AFB02}" type="datetimeFigureOut">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4"/>
          <p:cNvSpPr>
            <a:spLocks noGrp="1"/>
          </p:cNvSpPr>
          <p:nvPr>
            <p:ph type="ftr" sz="quarter" idx="3"/>
          </p:nvPr>
        </p:nvSpPr>
        <p:spPr bwMode="auto">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96520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algn="r" eaLnBrk="1" fontAlgn="base" hangingPunct="1">
              <a:spcBef>
                <a:spcPct val="50000"/>
              </a:spcBef>
            </a:pPr>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pic>
        <p:nvPicPr>
          <p:cNvPr id="12290" name="图片 5"/>
          <p:cNvPicPr>
            <a:picLocks noChangeAspect="1"/>
          </p:cNvPicPr>
          <p:nvPr userDrawn="1"/>
        </p:nvPicPr>
        <p:blipFill>
          <a:blip r:embed="rId2"/>
          <a:stretch>
            <a:fillRect/>
          </a:stretch>
        </p:blipFill>
        <p:spPr>
          <a:xfrm>
            <a:off x="4171950" y="-25400"/>
            <a:ext cx="8026400" cy="6897688"/>
          </a:xfrm>
          <a:prstGeom prst="rect">
            <a:avLst/>
          </a:prstGeom>
          <a:noFill/>
          <a:ln w="9525">
            <a:noFill/>
          </a:ln>
        </p:spPr>
      </p:pic>
      <p:pic>
        <p:nvPicPr>
          <p:cNvPr id="12291" name="图片 6"/>
          <p:cNvPicPr>
            <a:picLocks noChangeAspect="1"/>
          </p:cNvPicPr>
          <p:nvPr userDrawn="1"/>
        </p:nvPicPr>
        <p:blipFill>
          <a:blip r:embed="rId3"/>
          <a:srcRect l="3273" r="35394"/>
          <a:stretch>
            <a:fillRect/>
          </a:stretch>
        </p:blipFill>
        <p:spPr>
          <a:xfrm>
            <a:off x="165100" y="-25400"/>
            <a:ext cx="2127250" cy="842963"/>
          </a:xfrm>
          <a:prstGeom prst="rect">
            <a:avLst/>
          </a:prstGeom>
          <a:noFill/>
          <a:ln w="9525">
            <a:noFill/>
          </a:ln>
        </p:spPr>
      </p:pic>
      <p:sp>
        <p:nvSpPr>
          <p:cNvPr id="2" name="日期占位符 1"/>
          <p:cNvSpPr>
            <a:spLocks noGrp="1"/>
          </p:cNvSpPr>
          <p:nvPr>
            <p:ph type="dt" sz="half" idx="10"/>
          </p:nvPr>
        </p:nvSpPr>
        <p:spPr>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sz="quarter" idx="12"/>
          </p:nvPr>
        </p:nvSpPr>
        <p:spPr>
          <a:xfrm>
            <a:off x="96520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alpha val="0"/>
          </a:schemeClr>
        </a:solidFill>
        <a:effectLst/>
      </p:bgPr>
    </p:bg>
    <p:spTree>
      <p:nvGrpSpPr>
        <p:cNvPr id="1" name=""/>
        <p:cNvGrpSpPr/>
        <p:nvPr/>
      </p:nvGrpSpPr>
      <p:grpSpPr>
        <a:xfrm>
          <a:off x="0" y="0"/>
          <a:ext cx="0" cy="0"/>
          <a:chOff x="0" y="0"/>
          <a:chExt cx="0" cy="0"/>
        </a:xfrm>
      </p:grpSpPr>
      <p:cxnSp>
        <p:nvCxnSpPr>
          <p:cNvPr id="4" name="直接连接符 3"/>
          <p:cNvCxnSpPr/>
          <p:nvPr userDrawn="1"/>
        </p:nvCxnSpPr>
        <p:spPr>
          <a:xfrm flipV="1">
            <a:off x="23813" y="749300"/>
            <a:ext cx="12168188" cy="3175"/>
          </a:xfrm>
          <a:prstGeom prst="line">
            <a:avLst/>
          </a:prstGeom>
        </p:spPr>
        <p:style>
          <a:lnRef idx="2">
            <a:schemeClr val="accent6"/>
          </a:lnRef>
          <a:fillRef idx="0">
            <a:schemeClr val="accent6"/>
          </a:fillRef>
          <a:effectRef idx="1">
            <a:schemeClr val="accent6"/>
          </a:effectRef>
          <a:fontRef idx="minor">
            <a:schemeClr val="tx1"/>
          </a:fontRef>
        </p:style>
      </p:cxnSp>
      <p:sp>
        <p:nvSpPr>
          <p:cNvPr id="3" name="Content Placeholder 2"/>
          <p:cNvSpPr>
            <a:spLocks noGrp="1"/>
          </p:cNvSpPr>
          <p:nvPr>
            <p:ph idx="1"/>
          </p:nvPr>
        </p:nvSpPr>
        <p:spPr>
          <a:xfrm>
            <a:off x="781050" y="1551940"/>
            <a:ext cx="11042650" cy="4351655"/>
          </a:xfrm>
        </p:spPr>
        <p:txBody>
          <a:bodyPr>
            <a:normAutofit/>
          </a:bodyPr>
          <a:lstStyle>
            <a:lvl1pPr>
              <a:defRPr sz="2400">
                <a:solidFill>
                  <a:srgbClr val="575756"/>
                </a:solidFill>
                <a:latin typeface="Tahoma" panose="020B0604030504040204" pitchFamily="34" charset="0"/>
                <a:ea typeface="Tahoma" panose="020B0604030504040204" pitchFamily="34" charset="0"/>
                <a:cs typeface="Tahoma" panose="020B0604030504040204" pitchFamily="34" charset="0"/>
              </a:defRPr>
            </a:lvl1pPr>
            <a:lvl2pPr>
              <a:defRPr sz="2400">
                <a:solidFill>
                  <a:srgbClr val="575756"/>
                </a:solidFill>
                <a:latin typeface="Tahoma" panose="020B0604030504040204" pitchFamily="34" charset="0"/>
                <a:ea typeface="Tahoma" panose="020B0604030504040204" pitchFamily="34" charset="0"/>
                <a:cs typeface="Tahoma" panose="020B0604030504040204" pitchFamily="34" charset="0"/>
              </a:defRPr>
            </a:lvl2pPr>
            <a:lvl3pPr>
              <a:defRPr sz="2400">
                <a:solidFill>
                  <a:srgbClr val="575756"/>
                </a:solidFill>
                <a:latin typeface="Tahoma" panose="020B0604030504040204" pitchFamily="34" charset="0"/>
                <a:ea typeface="Tahoma" panose="020B0604030504040204" pitchFamily="34" charset="0"/>
                <a:cs typeface="Tahoma" panose="020B0604030504040204" pitchFamily="34" charset="0"/>
              </a:defRPr>
            </a:lvl3pPr>
            <a:lvl4pPr>
              <a:defRPr sz="2400">
                <a:solidFill>
                  <a:srgbClr val="575756"/>
                </a:solidFill>
                <a:latin typeface="Tahoma" panose="020B0604030504040204" pitchFamily="34" charset="0"/>
                <a:ea typeface="Tahoma" panose="020B0604030504040204" pitchFamily="34" charset="0"/>
                <a:cs typeface="Tahoma" panose="020B0604030504040204" pitchFamily="34" charset="0"/>
              </a:defRPr>
            </a:lvl4pPr>
          </a:lstStyle>
          <a:p>
            <a:pPr lvl="0" fontAlgn="base"/>
            <a:r>
              <a:rPr lang="en-US" strike="noStrike" noProof="1" dirty="0"/>
              <a:t>Click to edit Master text styles</a:t>
            </a:r>
            <a:endParaRPr lang="en-US" strike="noStrike" noProof="1" dirty="0"/>
          </a:p>
          <a:p>
            <a:pPr lvl="1" fontAlgn="base"/>
            <a:r>
              <a:rPr lang="en-US" strike="noStrike" noProof="1" dirty="0"/>
              <a:t>Second level</a:t>
            </a:r>
            <a:endParaRPr lang="en-US" strike="noStrike" noProof="1" dirty="0"/>
          </a:p>
          <a:p>
            <a:pPr lvl="2" fontAlgn="base"/>
            <a:r>
              <a:rPr lang="en-US" strike="noStrike" noProof="1" dirty="0"/>
              <a:t>Third level</a:t>
            </a:r>
            <a:endParaRPr lang="en-US" strike="noStrike" noProof="1" dirty="0"/>
          </a:p>
          <a:p>
            <a:pPr lvl="3" fontAlgn="base"/>
            <a:r>
              <a:rPr lang="en-US" strike="noStrike" noProof="1" dirty="0"/>
              <a:t>Fourth level</a:t>
            </a:r>
            <a:endParaRPr lang="en-US" strike="noStrike" noProof="1" dirty="0"/>
          </a:p>
        </p:txBody>
      </p:sp>
      <p:sp>
        <p:nvSpPr>
          <p:cNvPr id="5" name="Title 1"/>
          <p:cNvSpPr>
            <a:spLocks noGrp="1"/>
          </p:cNvSpPr>
          <p:nvPr>
            <p:ph type="title"/>
          </p:nvPr>
        </p:nvSpPr>
        <p:spPr>
          <a:xfrm>
            <a:off x="686435" y="221615"/>
            <a:ext cx="10679430" cy="498475"/>
          </a:xfrm>
        </p:spPr>
        <p:txBody>
          <a:bodyPr>
            <a:normAutofit/>
          </a:bodyPr>
          <a:lstStyle>
            <a:lvl1pPr>
              <a:defRPr sz="2600">
                <a:solidFill>
                  <a:srgbClr val="0D5257"/>
                </a:solidFill>
                <a:latin typeface="Tahoma" panose="020B0604030504040204" pitchFamily="34" charset="0"/>
                <a:ea typeface="Tahoma" panose="020B0604030504040204" pitchFamily="34" charset="0"/>
                <a:cs typeface="Tahoma" panose="020B0604030504040204" pitchFamily="34" charset="0"/>
              </a:defRPr>
            </a:lvl1pPr>
          </a:lstStyle>
          <a:p>
            <a:pPr fontAlgn="base"/>
            <a:r>
              <a:rPr lang="en-US" strike="noStrike" noProof="1" dirty="0"/>
              <a:t>Click to edit Master title style</a:t>
            </a:r>
            <a:endParaRPr lang="en-US" strike="noStrike" noProof="1" dirty="0"/>
          </a:p>
        </p:txBody>
      </p:sp>
      <p:sp>
        <p:nvSpPr>
          <p:cNvPr id="2" name="日期占位符 1"/>
          <p:cNvSpPr>
            <a:spLocks noGrp="1"/>
          </p:cNvSpPr>
          <p:nvPr>
            <p:ph type="dt" sz="half" idx="10"/>
          </p:nvPr>
        </p:nvSpPr>
        <p:spPr>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a:xfrm>
            <a:off x="96520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alpha val="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7" name="Rectangle 3"/>
          <p:cNvSpPr>
            <a:spLocks noGrp="1" noChangeArrowheads="1"/>
          </p:cNvSpPr>
          <p:nvPr>
            <p:ph type="dt" sz="half" idx="2"/>
          </p:nvPr>
        </p:nvSpPr>
        <p:spPr bwMode="auto">
          <a:xfrm>
            <a:off x="1871663" y="6381750"/>
            <a:ext cx="2235200" cy="28733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b="1">
                <a:solidFill>
                  <a:srgbClr val="002060"/>
                </a:solidFill>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14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mn-cs"/>
              </a:rPr>
              <a:t>2011-12-18</a:t>
            </a:r>
            <a:endParaRPr kumimoji="0" lang="en-US" altLang="zh-CN" sz="14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mn-cs"/>
            </a:endParaRPr>
          </a:p>
        </p:txBody>
      </p:sp>
      <p:sp>
        <p:nvSpPr>
          <p:cNvPr id="8" name="Rectangle 4"/>
          <p:cNvSpPr>
            <a:spLocks noGrp="1" noChangeArrowheads="1"/>
          </p:cNvSpPr>
          <p:nvPr>
            <p:ph type="ftr" sz="quarter" idx="3"/>
          </p:nvPr>
        </p:nvSpPr>
        <p:spPr bwMode="auto">
          <a:xfrm>
            <a:off x="4572000" y="6381750"/>
            <a:ext cx="3924300" cy="32385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b="1">
                <a:solidFill>
                  <a:srgbClr val="C00000"/>
                </a:solidFill>
                <a:latin typeface="方正姚体" panose="02010601030101010101" pitchFamily="2" charset="-122"/>
                <a:ea typeface="方正姚体" panose="02010601030101010101" pitchFamily="2"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1400" b="1" i="0" u="none" strike="noStrike" kern="1200" cap="none" spc="0" normalizeH="0" baseline="0" noProof="0">
                <a:ln>
                  <a:noFill/>
                </a:ln>
                <a:solidFill>
                  <a:srgbClr val="C00000"/>
                </a:solidFill>
                <a:effectLst/>
                <a:uLnTx/>
                <a:uFillTx/>
                <a:latin typeface="方正姚体" panose="02010601030101010101" pitchFamily="2" charset="-122"/>
                <a:ea typeface="方正姚体" panose="02010601030101010101" pitchFamily="2" charset="-122"/>
                <a:cs typeface="+mn-cs"/>
              </a:rPr>
              <a:t>中央财经大学  蔡 昌</a:t>
            </a:r>
            <a:endParaRPr kumimoji="0" lang="en-US" altLang="zh-CN" sz="1400" b="1" i="0" u="none" strike="noStrike" kern="1200" cap="none" spc="0" normalizeH="0" baseline="0" noProof="0">
              <a:ln>
                <a:noFill/>
              </a:ln>
              <a:solidFill>
                <a:srgbClr val="C00000"/>
              </a:solidFill>
              <a:effectLst/>
              <a:uLnTx/>
              <a:uFillTx/>
              <a:latin typeface="方正姚体" panose="02010601030101010101" pitchFamily="2" charset="-122"/>
              <a:ea typeface="方正姚体" panose="02010601030101010101" pitchFamily="2" charset="-122"/>
              <a:cs typeface="+mn-cs"/>
            </a:endParaRPr>
          </a:p>
        </p:txBody>
      </p:sp>
      <p:sp>
        <p:nvSpPr>
          <p:cNvPr id="9" name="Rectangle 5"/>
          <p:cNvSpPr>
            <a:spLocks noGrp="1" noChangeArrowheads="1"/>
          </p:cNvSpPr>
          <p:nvPr>
            <p:ph type="sldNum" sz="quarter" idx="4"/>
          </p:nvPr>
        </p:nvSpPr>
        <p:spPr bwMode="auto">
          <a:xfrm>
            <a:off x="9264650" y="6381750"/>
            <a:ext cx="2540000" cy="28733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lgn="l">
              <a:defRPr b="1">
                <a:solidFill>
                  <a:srgbClr val="002060"/>
                </a:solidFill>
                <a:latin typeface="方正姚体" panose="02010601030101010101" pitchFamily="2" charset="-122"/>
                <a:ea typeface="方正姚体" panose="02010601030101010101" pitchFamily="2"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1400" b="1" i="0" u="none" strike="noStrike" kern="1200" cap="none" spc="0" normalizeH="0" baseline="0" noProof="0">
                <a:ln>
                  <a:noFill/>
                </a:ln>
                <a:solidFill>
                  <a:srgbClr val="002060"/>
                </a:solidFill>
                <a:effectLst/>
                <a:uLnTx/>
                <a:uFillTx/>
                <a:latin typeface="方正姚体" panose="02010601030101010101" pitchFamily="2" charset="-122"/>
                <a:ea typeface="方正姚体" panose="02010601030101010101" pitchFamily="2" charset="-122"/>
                <a:cs typeface="+mn-cs"/>
              </a:rPr>
              <a:t>尊重知识  版权所有</a:t>
            </a:r>
            <a:endParaRPr kumimoji="0" lang="en-US" altLang="zh-CN" sz="1400" b="1" i="0" u="none" strike="noStrike" kern="1200" cap="none" spc="0" normalizeH="0" baseline="0" noProof="0">
              <a:ln>
                <a:noFill/>
              </a:ln>
              <a:solidFill>
                <a:srgbClr val="002060"/>
              </a:solidFill>
              <a:effectLst/>
              <a:uLnTx/>
              <a:uFillTx/>
              <a:latin typeface="方正姚体" panose="02010601030101010101" pitchFamily="2" charset="-122"/>
              <a:ea typeface="方正姚体" panose="02010601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自定义版式">
    <p:bg>
      <p:bgPr>
        <a:gradFill>
          <a:gsLst>
            <a:gs pos="0">
              <a:srgbClr val="FFFFFF">
                <a:alpha val="82000"/>
              </a:srgbClr>
            </a:gs>
            <a:gs pos="100000">
              <a:srgbClr val="DCDCDC"/>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654050" y="149860"/>
            <a:ext cx="4594225" cy="6699250"/>
          </a:xfrm>
          <a:prstGeom prst="rect">
            <a:avLst/>
          </a:prstGeom>
          <a:effectLst>
            <a:softEdge rad="850900"/>
          </a:effectLst>
        </p:spPr>
      </p:pic>
      <p:sp>
        <p:nvSpPr>
          <p:cNvPr id="2" name="标题 1"/>
          <p:cNvSpPr>
            <a:spLocks noGrp="1"/>
          </p:cNvSpPr>
          <p:nvPr>
            <p:ph type="title" hasCustomPrompt="1"/>
          </p:nvPr>
        </p:nvSpPr>
        <p:spPr>
          <a:xfrm>
            <a:off x="5549900" y="2766060"/>
            <a:ext cx="4992370" cy="1325880"/>
          </a:xfrm>
        </p:spPr>
        <p:txBody>
          <a:bodyPr/>
          <a:lstStyle>
            <a:lvl1pPr algn="ctr">
              <a:defRPr>
                <a:solidFill>
                  <a:schemeClr val="bg2">
                    <a:lumMod val="10000"/>
                  </a:schemeClr>
                </a:solidFill>
              </a:defRPr>
            </a:lvl1pPr>
          </a:lstStyle>
          <a:p>
            <a:pPr fontAlgn="base"/>
            <a:endParaRPr lang="zh-CN" altLang="en-US" strike="noStrike" noProof="1"/>
          </a:p>
        </p:txBody>
      </p:sp>
      <p:sp>
        <p:nvSpPr>
          <p:cNvPr id="3" name="日期占位符 2"/>
          <p:cNvSpPr>
            <a:spLocks noGrp="1"/>
          </p:cNvSpPr>
          <p:nvPr>
            <p:ph type="dt" sz="half" idx="10"/>
          </p:nvPr>
        </p:nvSpPr>
        <p:spPr>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p>
            <a:pPr fontAlgn="base"/>
            <a:fld id="{989B7B27-D5EE-4953-845E-2BE7A6647832}" type="datetimeFigureOut">
              <a:rPr lang="en-GB" strike="noStrike" noProof="1" smtClean="0">
                <a:latin typeface="Times New Roman" panose="02020603050405020304" pitchFamily="18" charset="0"/>
                <a:ea typeface="宋体" panose="02010600030101010101" pitchFamily="2" charset="-122"/>
                <a:cs typeface="+mn-cs"/>
              </a:rPr>
            </a:fld>
            <a:endParaRPr lang="en-GB" strike="noStrike" noProof="1"/>
          </a:p>
        </p:txBody>
      </p:sp>
      <p:sp>
        <p:nvSpPr>
          <p:cNvPr id="4" name="页脚占位符 3"/>
          <p:cNvSpPr>
            <a:spLocks noGrp="1"/>
          </p:cNvSpPr>
          <p:nvPr>
            <p:ph type="ftr" sz="quarter" idx="11"/>
          </p:nvPr>
        </p:nvSpPr>
        <p:spPr>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p>
            <a:pPr fontAlgn="base"/>
            <a:endParaRPr lang="en-GB" strike="noStrike" noProof="1"/>
          </a:p>
        </p:txBody>
      </p:sp>
      <p:sp>
        <p:nvSpPr>
          <p:cNvPr id="5" name="灯片编号占位符 4"/>
          <p:cNvSpPr>
            <a:spLocks noGrp="1"/>
          </p:cNvSpPr>
          <p:nvPr>
            <p:ph type="sldNum" sz="quarter" idx="12"/>
          </p:nvPr>
        </p:nvSpPr>
        <p:spPr>
          <a:xfrm>
            <a:off x="96520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p>
            <a:pPr fontAlgn="base"/>
            <a:fld id="{9881AD53-1CB2-4337-8CF8-816887FB0A3E}" type="slidenum">
              <a:rPr lang="en-GB" strike="noStrike" noProof="1" smtClean="0">
                <a:latin typeface="Times New Roman" panose="02020603050405020304" pitchFamily="18" charset="0"/>
                <a:ea typeface="宋体" panose="02010600030101010101" pitchFamily="2" charset="-122"/>
                <a:cs typeface="+mn-cs"/>
              </a:rPr>
            </a:fld>
            <a:endParaRPr lang="en-GB"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1050" y="213360"/>
            <a:ext cx="11042650" cy="514985"/>
          </a:xfrm>
        </p:spPr>
        <p:txBody>
          <a:bodyPr>
            <a:normAutofit/>
          </a:bodyPr>
          <a:lstStyle>
            <a:lvl1pPr>
              <a:defRPr sz="2600">
                <a:solidFill>
                  <a:srgbClr val="0D5257"/>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en-US" dirty="0"/>
          </a:p>
        </p:txBody>
      </p:sp>
      <p:sp>
        <p:nvSpPr>
          <p:cNvPr id="3" name="Content Placeholder 2"/>
          <p:cNvSpPr>
            <a:spLocks noGrp="1"/>
          </p:cNvSpPr>
          <p:nvPr>
            <p:ph idx="1"/>
          </p:nvPr>
        </p:nvSpPr>
        <p:spPr>
          <a:xfrm>
            <a:off x="781050" y="1551940"/>
            <a:ext cx="11042650" cy="4351655"/>
          </a:xfrm>
        </p:spPr>
        <p:txBody>
          <a:bodyPr>
            <a:normAutofit/>
          </a:bodyPr>
          <a:lstStyle>
            <a:lvl1pPr>
              <a:defRPr sz="2400">
                <a:solidFill>
                  <a:srgbClr val="575756"/>
                </a:solidFill>
                <a:latin typeface="Tahoma" panose="020B0604030504040204" pitchFamily="34" charset="0"/>
                <a:ea typeface="Tahoma" panose="020B0604030504040204" pitchFamily="34" charset="0"/>
                <a:cs typeface="Tahoma" panose="020B0604030504040204" pitchFamily="34" charset="0"/>
              </a:defRPr>
            </a:lvl1pPr>
            <a:lvl2pPr>
              <a:defRPr sz="2400">
                <a:solidFill>
                  <a:srgbClr val="575756"/>
                </a:solidFill>
                <a:latin typeface="Tahoma" panose="020B0604030504040204" pitchFamily="34" charset="0"/>
                <a:ea typeface="Tahoma" panose="020B0604030504040204" pitchFamily="34" charset="0"/>
                <a:cs typeface="Tahoma" panose="020B0604030504040204" pitchFamily="34" charset="0"/>
              </a:defRPr>
            </a:lvl2pPr>
            <a:lvl3pPr>
              <a:defRPr sz="2400">
                <a:solidFill>
                  <a:srgbClr val="575756"/>
                </a:solidFill>
                <a:latin typeface="Tahoma" panose="020B0604030504040204" pitchFamily="34" charset="0"/>
                <a:ea typeface="Tahoma" panose="020B0604030504040204" pitchFamily="34" charset="0"/>
                <a:cs typeface="Tahoma" panose="020B0604030504040204" pitchFamily="34" charset="0"/>
              </a:defRPr>
            </a:lvl3pPr>
            <a:lvl4pPr>
              <a:defRPr sz="2400">
                <a:solidFill>
                  <a:srgbClr val="575756"/>
                </a:solidFill>
                <a:latin typeface="Tahoma" panose="020B0604030504040204" pitchFamily="34" charset="0"/>
                <a:ea typeface="Tahoma" panose="020B0604030504040204" pitchFamily="34" charset="0"/>
                <a:cs typeface="Tahoma" panose="020B0604030504040204" pitchFamily="34" charset="0"/>
              </a:defRPr>
            </a:lvl4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p:txBody>
      </p:sp>
      <p:sp>
        <p:nvSpPr>
          <p:cNvPr id="8" name="Content Placeholder 7"/>
          <p:cNvSpPr>
            <a:spLocks noGrp="1"/>
          </p:cNvSpPr>
          <p:nvPr>
            <p:ph sz="quarter" idx="13" hasCustomPrompt="1"/>
          </p:nvPr>
        </p:nvSpPr>
        <p:spPr>
          <a:xfrm>
            <a:off x="769620" y="795655"/>
            <a:ext cx="11054080" cy="482600"/>
          </a:xfrm>
        </p:spPr>
        <p:txBody>
          <a:bodyPr>
            <a:normAutofit/>
          </a:bodyPr>
          <a:lstStyle>
            <a:lvl1pPr marL="0" indent="0">
              <a:buNone/>
              <a:defRPr sz="2600" b="0">
                <a:solidFill>
                  <a:srgbClr val="0D5257"/>
                </a:solidFill>
                <a:latin typeface="Tahoma" panose="020B0604030504040204" pitchFamily="34" charset="0"/>
                <a:ea typeface="Tahoma" panose="020B0604030504040204" pitchFamily="34" charset="0"/>
                <a:cs typeface="Tahoma" panose="020B0604030504040204" pitchFamily="34" charset="0"/>
              </a:defRPr>
            </a:lvl1pPr>
          </a:lstStyle>
          <a:p>
            <a:pPr lvl="0"/>
            <a:r>
              <a:rPr lang="en-GB" dirty="0"/>
              <a:t>Subtitle </a:t>
            </a:r>
            <a:endParaRPr lang="en-GB" dirty="0"/>
          </a:p>
        </p:txBody>
      </p:sp>
      <p:cxnSp>
        <p:nvCxnSpPr>
          <p:cNvPr id="4" name="直接连接符 3"/>
          <p:cNvCxnSpPr/>
          <p:nvPr userDrawn="1"/>
        </p:nvCxnSpPr>
        <p:spPr>
          <a:xfrm flipV="1">
            <a:off x="0" y="791153"/>
            <a:ext cx="12167870" cy="2540"/>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alpha val="0"/>
          </a:schemeClr>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sz="quarter"/>
          </p:nvPr>
        </p:nvSpPr>
        <p:spPr>
          <a:xfrm>
            <a:off x="4775201" y="685800"/>
            <a:ext cx="7414684" cy="3352800"/>
          </a:xfrm>
        </p:spPr>
        <p:txBody>
          <a:bodyPr/>
          <a:lstStyle>
            <a:lvl1pPr>
              <a:defRPr>
                <a:solidFill>
                  <a:schemeClr val="bg2"/>
                </a:solidFill>
                <a:effectLst>
                  <a:outerShdw blurRad="38100" dist="38100" dir="2700000" algn="tl">
                    <a:srgbClr val="000000"/>
                  </a:outerShdw>
                </a:effectLst>
              </a:defRPr>
            </a:lvl1pPr>
          </a:lstStyle>
          <a:p>
            <a:pPr fontAlgn="base"/>
            <a:r>
              <a:rPr lang="zh-CN" altLang="en-US" strike="noStrike" noProof="1"/>
              <a:t>单击此处编辑母版标题样式</a:t>
            </a:r>
            <a:endParaRPr lang="zh-CN" altLang="en-US" strike="noStrike" noProof="1"/>
          </a:p>
        </p:txBody>
      </p:sp>
      <p:sp>
        <p:nvSpPr>
          <p:cNvPr id="58371" name="Rectangle 3"/>
          <p:cNvSpPr>
            <a:spLocks noGrp="1" noChangeArrowheads="1"/>
          </p:cNvSpPr>
          <p:nvPr>
            <p:ph type="subTitle" sz="quarter" idx="1"/>
          </p:nvPr>
        </p:nvSpPr>
        <p:spPr>
          <a:xfrm>
            <a:off x="6908801" y="4038600"/>
            <a:ext cx="5281084" cy="1752600"/>
          </a:xfrm>
          <a:ln w="9525"/>
        </p:spPr>
        <p:txBody>
          <a:bodyPr lIns="92075" tIns="46038" rIns="92075" bIns="46038" anchor="ctr"/>
          <a:lstStyle>
            <a:lvl1pPr marL="0" indent="0" algn="ctr">
              <a:buFont typeface="Wingdings" panose="05000000000000000000" pitchFamily="2" charset="2"/>
              <a:buNone/>
              <a:defRPr>
                <a:solidFill>
                  <a:schemeClr val="bg2"/>
                </a:solidFill>
              </a:defRPr>
            </a:lvl1pPr>
          </a:lstStyle>
          <a:p>
            <a:pPr fontAlgn="base"/>
            <a:r>
              <a:rPr lang="zh-CN" altLang="en-US" strike="noStrike" noProof="1"/>
              <a:t>单击此处编辑母版副标题样式</a:t>
            </a:r>
            <a:endParaRPr lang="zh-CN" altLang="en-US" strike="noStrike" noProof="1"/>
          </a:p>
        </p:txBody>
      </p:sp>
      <p:sp>
        <p:nvSpPr>
          <p:cNvPr id="7" name="Rectangle 4"/>
          <p:cNvSpPr>
            <a:spLocks noGrp="1" noChangeArrowheads="1"/>
          </p:cNvSpPr>
          <p:nvPr>
            <p:ph type="dt" sz="quarter" idx="2"/>
          </p:nvPr>
        </p:nvSpPr>
        <p:spPr bwMode="auto">
          <a:xfrm>
            <a:off x="9144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a:solidFill>
                  <a:srgbClr val="EAEAEA"/>
                </a:solidFill>
              </a:defRPr>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rgbClr val="EAEAEA"/>
              </a:solidFill>
              <a:effectLst/>
              <a:uLnTx/>
              <a:uFillTx/>
              <a:latin typeface="Times New Roman" panose="02020603050405020304" pitchFamily="18"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8400"/>
            <a:ext cx="3860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a:solidFill>
                  <a:srgbClr val="EAEAEA"/>
                </a:solidFill>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rgbClr val="EAEAEA"/>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algn="r" eaLnBrk="1" fontAlgn="base" hangingPunct="1">
              <a:spcBef>
                <a:spcPct val="50000"/>
              </a:spcBef>
            </a:pPr>
            <a:fld id="{9A0DB2DC-4C9A-4742-B13C-FB6460FD3503}" type="slidenum">
              <a:rPr lang="en-US" altLang="zh-CN" strike="noStrike" noProof="1" dirty="0">
                <a:solidFill>
                  <a:srgbClr val="EAEAEA"/>
                </a:solidFill>
                <a:latin typeface="Times New Roman" panose="02020603050405020304" pitchFamily="18" charset="0"/>
                <a:ea typeface="宋体" panose="02010600030101010101" pitchFamily="2" charset="-122"/>
                <a:cs typeface="+mn-cs"/>
              </a:rPr>
            </a:fld>
            <a:endParaRPr lang="en-US" altLang="zh-CN" strike="noStrike" noProof="1" dirty="0">
              <a:solidFill>
                <a:srgbClr val="EAEAEA"/>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alpha val="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7" name="Rectangle 3"/>
          <p:cNvSpPr>
            <a:spLocks noGrp="1" noChangeArrowheads="1"/>
          </p:cNvSpPr>
          <p:nvPr>
            <p:ph type="dt" sz="half" idx="2"/>
          </p:nvPr>
        </p:nvSpPr>
        <p:spPr bwMode="auto">
          <a:xfrm>
            <a:off x="1871663" y="6381750"/>
            <a:ext cx="2235200" cy="28733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b="1">
                <a:solidFill>
                  <a:srgbClr val="002060"/>
                </a:solidFill>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14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mn-cs"/>
              </a:rPr>
              <a:t>2011-12-18</a:t>
            </a:r>
            <a:endParaRPr kumimoji="0" lang="en-US" altLang="zh-CN" sz="14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mn-cs"/>
            </a:endParaRPr>
          </a:p>
        </p:txBody>
      </p:sp>
      <p:sp>
        <p:nvSpPr>
          <p:cNvPr id="8" name="Rectangle 4"/>
          <p:cNvSpPr>
            <a:spLocks noGrp="1" noChangeArrowheads="1"/>
          </p:cNvSpPr>
          <p:nvPr>
            <p:ph type="ftr" sz="quarter" idx="3"/>
          </p:nvPr>
        </p:nvSpPr>
        <p:spPr bwMode="auto">
          <a:xfrm>
            <a:off x="4572000" y="6381750"/>
            <a:ext cx="3924300" cy="32385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b="1">
                <a:solidFill>
                  <a:srgbClr val="C00000"/>
                </a:solidFill>
                <a:latin typeface="方正姚体" panose="02010601030101010101" pitchFamily="2" charset="-122"/>
                <a:ea typeface="方正姚体" panose="02010601030101010101" pitchFamily="2"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1400" b="1" i="0" u="none" strike="noStrike" kern="1200" cap="none" spc="0" normalizeH="0" baseline="0" noProof="0">
                <a:ln>
                  <a:noFill/>
                </a:ln>
                <a:solidFill>
                  <a:srgbClr val="C00000"/>
                </a:solidFill>
                <a:effectLst/>
                <a:uLnTx/>
                <a:uFillTx/>
                <a:latin typeface="方正姚体" panose="02010601030101010101" pitchFamily="2" charset="-122"/>
                <a:ea typeface="方正姚体" panose="02010601030101010101" pitchFamily="2" charset="-122"/>
                <a:cs typeface="+mn-cs"/>
              </a:rPr>
              <a:t>中央财经大学  蔡 昌</a:t>
            </a:r>
            <a:endParaRPr kumimoji="0" lang="en-US" altLang="zh-CN" sz="1400" b="1" i="0" u="none" strike="noStrike" kern="1200" cap="none" spc="0" normalizeH="0" baseline="0" noProof="0">
              <a:ln>
                <a:noFill/>
              </a:ln>
              <a:solidFill>
                <a:srgbClr val="C00000"/>
              </a:solidFill>
              <a:effectLst/>
              <a:uLnTx/>
              <a:uFillTx/>
              <a:latin typeface="方正姚体" panose="02010601030101010101" pitchFamily="2" charset="-122"/>
              <a:ea typeface="方正姚体" panose="02010601030101010101" pitchFamily="2" charset="-122"/>
              <a:cs typeface="+mn-cs"/>
            </a:endParaRPr>
          </a:p>
        </p:txBody>
      </p:sp>
      <p:sp>
        <p:nvSpPr>
          <p:cNvPr id="9" name="Rectangle 5"/>
          <p:cNvSpPr>
            <a:spLocks noGrp="1" noChangeArrowheads="1"/>
          </p:cNvSpPr>
          <p:nvPr>
            <p:ph type="sldNum" sz="quarter" idx="4"/>
          </p:nvPr>
        </p:nvSpPr>
        <p:spPr bwMode="auto">
          <a:xfrm>
            <a:off x="9264650" y="6381750"/>
            <a:ext cx="2540000" cy="28733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lgn="l">
              <a:defRPr b="1">
                <a:solidFill>
                  <a:srgbClr val="002060"/>
                </a:solidFill>
                <a:latin typeface="方正姚体" panose="02010601030101010101" pitchFamily="2" charset="-122"/>
                <a:ea typeface="方正姚体" panose="02010601030101010101" pitchFamily="2"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1400" b="1" i="0" u="none" strike="noStrike" kern="1200" cap="none" spc="0" normalizeH="0" baseline="0" noProof="0">
                <a:ln>
                  <a:noFill/>
                </a:ln>
                <a:solidFill>
                  <a:srgbClr val="002060"/>
                </a:solidFill>
                <a:effectLst/>
                <a:uLnTx/>
                <a:uFillTx/>
                <a:latin typeface="方正姚体" panose="02010601030101010101" pitchFamily="2" charset="-122"/>
                <a:ea typeface="方正姚体" panose="02010601030101010101" pitchFamily="2" charset="-122"/>
                <a:cs typeface="+mn-cs"/>
              </a:rPr>
              <a:t>尊重知识  版权所有</a:t>
            </a:r>
            <a:endParaRPr kumimoji="0" lang="en-US" altLang="zh-CN" sz="1400" b="1" i="0" u="none" strike="noStrike" kern="1200" cap="none" spc="0" normalizeH="0" baseline="0" noProof="0">
              <a:ln>
                <a:noFill/>
              </a:ln>
              <a:solidFill>
                <a:srgbClr val="002060"/>
              </a:solidFill>
              <a:effectLst/>
              <a:uLnTx/>
              <a:uFillTx/>
              <a:latin typeface="方正姚体" panose="02010601030101010101" pitchFamily="2" charset="-122"/>
              <a:ea typeface="方正姚体" panose="02010601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828800" y="19812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7010400" y="19812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alpha val="0"/>
          </a:schemeClr>
        </a:solidFill>
        <a:effectLst/>
      </p:bgPr>
    </p:bg>
    <p:spTree>
      <p:nvGrpSpPr>
        <p:cNvPr id="1" name=""/>
        <p:cNvGrpSpPr/>
        <p:nvPr/>
      </p:nvGrpSpPr>
      <p:grpSpPr>
        <a:xfrm>
          <a:off x="0" y="0"/>
          <a:ext cx="0" cy="0"/>
          <a:chOff x="0" y="0"/>
          <a:chExt cx="0" cy="0"/>
        </a:xfrm>
      </p:grpSpPr>
      <p:sp>
        <p:nvSpPr>
          <p:cNvPr id="7" name="Rectangle 3"/>
          <p:cNvSpPr>
            <a:spLocks noGrp="1" noChangeArrowheads="1"/>
          </p:cNvSpPr>
          <p:nvPr>
            <p:ph type="dt" sz="half" idx="2"/>
          </p:nvPr>
        </p:nvSpPr>
        <p:spPr bwMode="auto">
          <a:xfrm>
            <a:off x="1008063" y="6381750"/>
            <a:ext cx="2235200" cy="32385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b="1">
                <a:solidFill>
                  <a:srgbClr val="002060"/>
                </a:solidFill>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14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mn-cs"/>
              </a:rPr>
              <a:t>    2011-12-18</a:t>
            </a:r>
            <a:endParaRPr kumimoji="0" lang="en-US" altLang="zh-CN" sz="14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mn-cs"/>
            </a:endParaRPr>
          </a:p>
        </p:txBody>
      </p:sp>
      <p:sp>
        <p:nvSpPr>
          <p:cNvPr id="8" name="Rectangle 4"/>
          <p:cNvSpPr>
            <a:spLocks noGrp="1" noChangeArrowheads="1"/>
          </p:cNvSpPr>
          <p:nvPr>
            <p:ph type="ftr" sz="quarter" idx="3"/>
          </p:nvPr>
        </p:nvSpPr>
        <p:spPr bwMode="auto">
          <a:xfrm>
            <a:off x="8015288" y="6381750"/>
            <a:ext cx="3937000" cy="31273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sz="1600" b="1">
                <a:solidFill>
                  <a:srgbClr val="C00000"/>
                </a:solidFill>
                <a:latin typeface="方正舒体" panose="02010601030101010101" pitchFamily="2" charset="-122"/>
                <a:ea typeface="方正舒体" panose="02010601030101010101" pitchFamily="2"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1600" b="1" i="0" u="none" strike="noStrike" kern="1200" cap="none" spc="0" normalizeH="0" baseline="0" noProof="0">
                <a:ln>
                  <a:noFill/>
                </a:ln>
                <a:solidFill>
                  <a:srgbClr val="C00000"/>
                </a:solidFill>
                <a:effectLst/>
                <a:uLnTx/>
                <a:uFillTx/>
                <a:latin typeface="方正舒体" panose="02010601030101010101" pitchFamily="2" charset="-122"/>
                <a:ea typeface="方正舒体" panose="02010601030101010101" pitchFamily="2" charset="-122"/>
                <a:cs typeface="+mn-cs"/>
              </a:rPr>
              <a:t>尊重知识    版权所有</a:t>
            </a:r>
            <a:endParaRPr kumimoji="0" lang="en-US" altLang="zh-CN" sz="1600" b="1" i="0" u="none" strike="noStrike" kern="1200" cap="none" spc="0" normalizeH="0" baseline="0" noProof="0">
              <a:ln>
                <a:noFill/>
              </a:ln>
              <a:solidFill>
                <a:srgbClr val="C00000"/>
              </a:solidFill>
              <a:effectLst/>
              <a:uLnTx/>
              <a:uFillTx/>
              <a:latin typeface="方正舒体" panose="02010601030101010101" pitchFamily="2" charset="-122"/>
              <a:ea typeface="方正舒体" panose="02010601030101010101" pitchFamily="2" charset="-122"/>
              <a:cs typeface="+mn-cs"/>
            </a:endParaRPr>
          </a:p>
        </p:txBody>
      </p:sp>
      <p:sp>
        <p:nvSpPr>
          <p:cNvPr id="9" name="Rectangle 5"/>
          <p:cNvSpPr>
            <a:spLocks noGrp="1" noChangeArrowheads="1"/>
          </p:cNvSpPr>
          <p:nvPr>
            <p:ph type="sldNum" sz="quarter" idx="4"/>
          </p:nvPr>
        </p:nvSpPr>
        <p:spPr bwMode="auto">
          <a:xfrm>
            <a:off x="4271963" y="6381750"/>
            <a:ext cx="3263900" cy="28733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lgn="l">
              <a:defRPr b="1">
                <a:solidFill>
                  <a:srgbClr val="002060"/>
                </a:solidFill>
                <a:latin typeface="方正姚体" panose="02010601030101010101" pitchFamily="2" charset="-122"/>
                <a:ea typeface="方正姚体" panose="02010601030101010101" pitchFamily="2"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1400" b="1" i="0" u="none" strike="noStrike" kern="1200" cap="none" spc="0" normalizeH="0" baseline="0" noProof="0">
                <a:ln>
                  <a:noFill/>
                </a:ln>
                <a:solidFill>
                  <a:srgbClr val="002060"/>
                </a:solidFill>
                <a:effectLst/>
                <a:uLnTx/>
                <a:uFillTx/>
                <a:latin typeface="方正姚体" panose="02010601030101010101" pitchFamily="2" charset="-122"/>
                <a:ea typeface="方正姚体" panose="02010601030101010101" pitchFamily="2" charset="-122"/>
                <a:cs typeface="+mn-cs"/>
              </a:rPr>
              <a:t>中央财经大学税务学院  蔡昌</a:t>
            </a:r>
            <a:endParaRPr kumimoji="0" lang="en-US" altLang="zh-CN" sz="1400" b="1" i="0" u="none" strike="noStrike" kern="1200" cap="none" spc="0" normalizeH="0" baseline="0" noProof="0">
              <a:ln>
                <a:noFill/>
              </a:ln>
              <a:solidFill>
                <a:srgbClr val="002060"/>
              </a:solidFill>
              <a:effectLst/>
              <a:uLnTx/>
              <a:uFillTx/>
              <a:latin typeface="方正姚体" panose="02010601030101010101" pitchFamily="2" charset="-122"/>
              <a:ea typeface="方正姚体" panose="02010601030101010101" pitchFamily="2" charset="-122"/>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48800" y="533400"/>
            <a:ext cx="2540000" cy="55626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828800" y="533400"/>
            <a:ext cx="7416800" cy="55626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828800" y="533400"/>
            <a:ext cx="1005840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1828800" y="1981200"/>
            <a:ext cx="4978400"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7010400" y="1981200"/>
            <a:ext cx="4978400"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1828800" y="533400"/>
            <a:ext cx="1005840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1828800" y="1981200"/>
            <a:ext cx="4978400"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剪贴画占位符 3"/>
          <p:cNvSpPr>
            <a:spLocks noGrp="1"/>
          </p:cNvSpPr>
          <p:nvPr>
            <p:ph type="clipArt" sz="half" idx="2"/>
          </p:nvPr>
        </p:nvSpPr>
        <p:spPr>
          <a:xfrm>
            <a:off x="7010400" y="1981200"/>
            <a:ext cx="49784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Char char="w"/>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828800" y="533400"/>
            <a:ext cx="10160000" cy="55626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背景版">
    <p:bg>
      <p:bgPr>
        <a:solidFill>
          <a:schemeClr val="bg1">
            <a:alpha val="0"/>
          </a:schemeClr>
        </a:solidFill>
        <a:effectLst/>
      </p:bgPr>
    </p:bg>
    <p:spTree>
      <p:nvGrpSpPr>
        <p:cNvPr id="1" name=""/>
        <p:cNvGrpSpPr/>
        <p:nvPr/>
      </p:nvGrpSpPr>
      <p:grpSpPr>
        <a:xfrm>
          <a:off x="0" y="0"/>
          <a:ext cx="0" cy="0"/>
          <a:chOff x="0" y="0"/>
          <a:chExt cx="0" cy="0"/>
        </a:xfrm>
      </p:grpSpPr>
      <p:sp>
        <p:nvSpPr>
          <p:cNvPr id="7" name="灯片编号占位符 1"/>
          <p:cNvSpPr>
            <a:spLocks noGrp="1"/>
          </p:cNvSpPr>
          <p:nvPr>
            <p:ph type="sldNum" sz="quarter" idx="4"/>
          </p:nvPr>
        </p:nvSpPr>
        <p:spPr bwMode="auto">
          <a:xfrm>
            <a:off x="11285538" y="6492875"/>
            <a:ext cx="906463" cy="365125"/>
          </a:xfrm>
          <a:prstGeom prst="rect">
            <a:avLst/>
          </a:prstGeom>
          <a:noFill/>
          <a:ln w="12700" cap="sq">
            <a:noFill/>
            <a:miter lim="800000"/>
            <a:headEnd type="none" w="sm" len="sm"/>
            <a:tailEnd type="none" w="sm" len="sm"/>
          </a:ln>
          <a:effectLst/>
        </p:spPr>
        <p:txBody>
          <a:bodyPr vert="horz" wrap="square" lIns="91440" tIns="45720" rIns="91440" bIns="45720" numCol="1" anchor="ctr" anchorCtr="0" compatLnSpc="1"/>
          <a:p>
            <a:pPr algn="r" eaLnBrk="1" fontAlgn="base" hangingPunct="1">
              <a:spcBef>
                <a:spcPct val="50000"/>
              </a:spcBef>
            </a:pPr>
            <a:r>
              <a:rPr lang="en-US" altLang="zh-CN" sz="900" strike="noStrike" noProof="1" dirty="0">
                <a:solidFill>
                  <a:srgbClr val="898989"/>
                </a:solidFill>
                <a:latin typeface="Times New Roman" panose="02020603050405020304" pitchFamily="18" charset="0"/>
                <a:ea typeface="宋体" panose="02010600030101010101" pitchFamily="2" charset="-122"/>
                <a:cs typeface="+mn-cs"/>
              </a:rPr>
              <a:t>Page</a:t>
            </a:r>
            <a:fld id="{9A0DB2DC-4C9A-4742-B13C-FB6460FD3503}" type="slidenum">
              <a:rPr lang="zh-CN" altLang="en-US" sz="900" strike="noStrike" noProof="1" dirty="0">
                <a:solidFill>
                  <a:srgbClr val="898989"/>
                </a:solidFill>
                <a:latin typeface="Times New Roman" panose="02020603050405020304" pitchFamily="18" charset="0"/>
                <a:ea typeface="宋体" panose="02010600030101010101" pitchFamily="2" charset="-122"/>
                <a:cs typeface="+mn-cs"/>
              </a:rPr>
            </a:fld>
            <a:endParaRPr lang="zh-CN" altLang="en-US" sz="900" strike="noStrike" noProof="1" dirty="0">
              <a:solidFill>
                <a:srgbClr val="898989"/>
              </a:solidFill>
            </a:endParaRPr>
          </a:p>
        </p:txBody>
      </p:sp>
      <p:sp>
        <p:nvSpPr>
          <p:cNvPr id="2" name="日期占位符 1"/>
          <p:cNvSpPr>
            <a:spLocks noGrp="1"/>
          </p:cNvSpPr>
          <p:nvPr>
            <p:ph type="dt" sz="half" idx="10"/>
          </p:nvPr>
        </p:nvSpPr>
        <p:spPr>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4_标题和内容">
    <p:bg>
      <p:bgPr>
        <a:solidFill>
          <a:schemeClr val="bg1">
            <a:alpha val="0"/>
          </a:schemeClr>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4"/>
          <p:cNvSpPr>
            <a:spLocks noGrp="1"/>
          </p:cNvSpPr>
          <p:nvPr>
            <p:ph type="ftr" sz="quarter" idx="3"/>
          </p:nvPr>
        </p:nvSpPr>
        <p:spPr bwMode="auto">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96520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algn="r" eaLnBrk="1" fontAlgn="base" hangingPunct="1">
              <a:spcBef>
                <a:spcPct val="50000"/>
              </a:spcBef>
            </a:pPr>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标题和文本">
    <p:bg>
      <p:bgPr>
        <a:solidFill>
          <a:schemeClr val="bg1">
            <a:alpha val="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p:txBody>
          <a:body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7" name="日期占位符 3"/>
          <p:cNvSpPr>
            <a:spLocks noGrp="1"/>
          </p:cNvSpPr>
          <p:nvPr>
            <p:ph type="dt" sz="half" idx="2"/>
          </p:nvPr>
        </p:nvSpPr>
        <p:spPr bwMode="auto">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08D64FCB-9BE1-4291-85DE-31D72C4AFB02}" type="datetimeFigureOut">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4"/>
          <p:cNvSpPr>
            <a:spLocks noGrp="1"/>
          </p:cNvSpPr>
          <p:nvPr>
            <p:ph type="ftr" sz="quarter" idx="3"/>
          </p:nvPr>
        </p:nvSpPr>
        <p:spPr bwMode="auto">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96520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algn="r" eaLnBrk="1" fontAlgn="base" hangingPunct="1">
              <a:spcBef>
                <a:spcPct val="50000"/>
              </a:spcBef>
            </a:pPr>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p>
        </p:txBody>
      </p:sp>
    </p:spTree>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pic>
        <p:nvPicPr>
          <p:cNvPr id="38914" name="图片 5"/>
          <p:cNvPicPr>
            <a:picLocks noChangeAspect="1"/>
          </p:cNvPicPr>
          <p:nvPr userDrawn="1"/>
        </p:nvPicPr>
        <p:blipFill>
          <a:blip r:embed="rId2"/>
          <a:stretch>
            <a:fillRect/>
          </a:stretch>
        </p:blipFill>
        <p:spPr>
          <a:xfrm>
            <a:off x="4171950" y="-25400"/>
            <a:ext cx="8026400" cy="6897688"/>
          </a:xfrm>
          <a:prstGeom prst="rect">
            <a:avLst/>
          </a:prstGeom>
          <a:noFill/>
          <a:ln w="9525">
            <a:noFill/>
          </a:ln>
        </p:spPr>
      </p:pic>
      <p:pic>
        <p:nvPicPr>
          <p:cNvPr id="38915" name="图片 6"/>
          <p:cNvPicPr>
            <a:picLocks noChangeAspect="1"/>
          </p:cNvPicPr>
          <p:nvPr userDrawn="1"/>
        </p:nvPicPr>
        <p:blipFill>
          <a:blip r:embed="rId3"/>
          <a:srcRect l="3273" r="35394"/>
          <a:stretch>
            <a:fillRect/>
          </a:stretch>
        </p:blipFill>
        <p:spPr>
          <a:xfrm>
            <a:off x="165100" y="-25400"/>
            <a:ext cx="2127250" cy="842963"/>
          </a:xfrm>
          <a:prstGeom prst="rect">
            <a:avLst/>
          </a:prstGeom>
          <a:noFill/>
          <a:ln w="9525">
            <a:noFill/>
          </a:ln>
        </p:spPr>
      </p:pic>
      <p:sp>
        <p:nvSpPr>
          <p:cNvPr id="2" name="日期占位符 1"/>
          <p:cNvSpPr>
            <a:spLocks noGrp="1"/>
          </p:cNvSpPr>
          <p:nvPr>
            <p:ph type="dt" sz="half" idx="10"/>
          </p:nvPr>
        </p:nvSpPr>
        <p:spPr>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sz="quarter" idx="12"/>
          </p:nvPr>
        </p:nvSpPr>
        <p:spPr>
          <a:xfrm>
            <a:off x="96520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828800" y="19812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7010400" y="19812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alpha val="0"/>
          </a:schemeClr>
        </a:solidFill>
        <a:effectLst/>
      </p:bgPr>
    </p:bg>
    <p:spTree>
      <p:nvGrpSpPr>
        <p:cNvPr id="1" name=""/>
        <p:cNvGrpSpPr/>
        <p:nvPr/>
      </p:nvGrpSpPr>
      <p:grpSpPr>
        <a:xfrm>
          <a:off x="0" y="0"/>
          <a:ext cx="0" cy="0"/>
          <a:chOff x="0" y="0"/>
          <a:chExt cx="0" cy="0"/>
        </a:xfrm>
      </p:grpSpPr>
      <p:cxnSp>
        <p:nvCxnSpPr>
          <p:cNvPr id="4" name="直接连接符 3"/>
          <p:cNvCxnSpPr/>
          <p:nvPr userDrawn="1"/>
        </p:nvCxnSpPr>
        <p:spPr>
          <a:xfrm flipV="1">
            <a:off x="23813" y="749300"/>
            <a:ext cx="12168188" cy="3175"/>
          </a:xfrm>
          <a:prstGeom prst="line">
            <a:avLst/>
          </a:prstGeom>
        </p:spPr>
        <p:style>
          <a:lnRef idx="2">
            <a:schemeClr val="accent6"/>
          </a:lnRef>
          <a:fillRef idx="0">
            <a:schemeClr val="accent6"/>
          </a:fillRef>
          <a:effectRef idx="1">
            <a:schemeClr val="accent6"/>
          </a:effectRef>
          <a:fontRef idx="minor">
            <a:schemeClr val="tx1"/>
          </a:fontRef>
        </p:style>
      </p:cxnSp>
      <p:sp>
        <p:nvSpPr>
          <p:cNvPr id="3" name="Content Placeholder 2"/>
          <p:cNvSpPr>
            <a:spLocks noGrp="1"/>
          </p:cNvSpPr>
          <p:nvPr>
            <p:ph idx="1"/>
          </p:nvPr>
        </p:nvSpPr>
        <p:spPr>
          <a:xfrm>
            <a:off x="781050" y="1551940"/>
            <a:ext cx="11042650" cy="4351655"/>
          </a:xfrm>
        </p:spPr>
        <p:txBody>
          <a:bodyPr>
            <a:normAutofit/>
          </a:bodyPr>
          <a:lstStyle>
            <a:lvl1pPr>
              <a:defRPr sz="2400">
                <a:solidFill>
                  <a:srgbClr val="575756"/>
                </a:solidFill>
                <a:latin typeface="Tahoma" panose="020B0604030504040204" pitchFamily="34" charset="0"/>
                <a:ea typeface="Tahoma" panose="020B0604030504040204" pitchFamily="34" charset="0"/>
                <a:cs typeface="Tahoma" panose="020B0604030504040204" pitchFamily="34" charset="0"/>
              </a:defRPr>
            </a:lvl1pPr>
            <a:lvl2pPr>
              <a:defRPr sz="2400">
                <a:solidFill>
                  <a:srgbClr val="575756"/>
                </a:solidFill>
                <a:latin typeface="Tahoma" panose="020B0604030504040204" pitchFamily="34" charset="0"/>
                <a:ea typeface="Tahoma" panose="020B0604030504040204" pitchFamily="34" charset="0"/>
                <a:cs typeface="Tahoma" panose="020B0604030504040204" pitchFamily="34" charset="0"/>
              </a:defRPr>
            </a:lvl2pPr>
            <a:lvl3pPr>
              <a:defRPr sz="2400">
                <a:solidFill>
                  <a:srgbClr val="575756"/>
                </a:solidFill>
                <a:latin typeface="Tahoma" panose="020B0604030504040204" pitchFamily="34" charset="0"/>
                <a:ea typeface="Tahoma" panose="020B0604030504040204" pitchFamily="34" charset="0"/>
                <a:cs typeface="Tahoma" panose="020B0604030504040204" pitchFamily="34" charset="0"/>
              </a:defRPr>
            </a:lvl3pPr>
            <a:lvl4pPr>
              <a:defRPr sz="2400">
                <a:solidFill>
                  <a:srgbClr val="575756"/>
                </a:solidFill>
                <a:latin typeface="Tahoma" panose="020B0604030504040204" pitchFamily="34" charset="0"/>
                <a:ea typeface="Tahoma" panose="020B0604030504040204" pitchFamily="34" charset="0"/>
                <a:cs typeface="Tahoma" panose="020B0604030504040204" pitchFamily="34" charset="0"/>
              </a:defRPr>
            </a:lvl4pPr>
          </a:lstStyle>
          <a:p>
            <a:pPr lvl="0" fontAlgn="base"/>
            <a:r>
              <a:rPr lang="en-US" strike="noStrike" noProof="1" dirty="0"/>
              <a:t>Click to edit Master text styles</a:t>
            </a:r>
            <a:endParaRPr lang="en-US" strike="noStrike" noProof="1" dirty="0"/>
          </a:p>
          <a:p>
            <a:pPr lvl="1" fontAlgn="base"/>
            <a:r>
              <a:rPr lang="en-US" strike="noStrike" noProof="1" dirty="0"/>
              <a:t>Second level</a:t>
            </a:r>
            <a:endParaRPr lang="en-US" strike="noStrike" noProof="1" dirty="0"/>
          </a:p>
          <a:p>
            <a:pPr lvl="2" fontAlgn="base"/>
            <a:r>
              <a:rPr lang="en-US" strike="noStrike" noProof="1" dirty="0"/>
              <a:t>Third level</a:t>
            </a:r>
            <a:endParaRPr lang="en-US" strike="noStrike" noProof="1" dirty="0"/>
          </a:p>
          <a:p>
            <a:pPr lvl="3" fontAlgn="base"/>
            <a:r>
              <a:rPr lang="en-US" strike="noStrike" noProof="1" dirty="0"/>
              <a:t>Fourth level</a:t>
            </a:r>
            <a:endParaRPr lang="en-US" strike="noStrike" noProof="1" dirty="0"/>
          </a:p>
        </p:txBody>
      </p:sp>
      <p:sp>
        <p:nvSpPr>
          <p:cNvPr id="5" name="Title 1"/>
          <p:cNvSpPr>
            <a:spLocks noGrp="1"/>
          </p:cNvSpPr>
          <p:nvPr>
            <p:ph type="title"/>
          </p:nvPr>
        </p:nvSpPr>
        <p:spPr>
          <a:xfrm>
            <a:off x="686435" y="221615"/>
            <a:ext cx="10679430" cy="498475"/>
          </a:xfrm>
        </p:spPr>
        <p:txBody>
          <a:bodyPr>
            <a:normAutofit/>
          </a:bodyPr>
          <a:lstStyle>
            <a:lvl1pPr>
              <a:defRPr sz="2600">
                <a:solidFill>
                  <a:srgbClr val="0D5257"/>
                </a:solidFill>
                <a:latin typeface="Tahoma" panose="020B0604030504040204" pitchFamily="34" charset="0"/>
                <a:ea typeface="Tahoma" panose="020B0604030504040204" pitchFamily="34" charset="0"/>
                <a:cs typeface="Tahoma" panose="020B0604030504040204" pitchFamily="34" charset="0"/>
              </a:defRPr>
            </a:lvl1pPr>
          </a:lstStyle>
          <a:p>
            <a:pPr fontAlgn="base"/>
            <a:r>
              <a:rPr lang="en-US" strike="noStrike" noProof="1" dirty="0"/>
              <a:t>Click to edit Master title style</a:t>
            </a:r>
            <a:endParaRPr lang="en-US" strike="noStrike" noProof="1" dirty="0"/>
          </a:p>
        </p:txBody>
      </p:sp>
      <p:sp>
        <p:nvSpPr>
          <p:cNvPr id="2" name="日期占位符 1"/>
          <p:cNvSpPr>
            <a:spLocks noGrp="1"/>
          </p:cNvSpPr>
          <p:nvPr>
            <p:ph type="dt" sz="half" idx="10"/>
          </p:nvPr>
        </p:nvSpPr>
        <p:spPr>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a:xfrm>
            <a:off x="96520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自定义版式">
    <p:bg>
      <p:bgPr>
        <a:gradFill>
          <a:gsLst>
            <a:gs pos="0">
              <a:srgbClr val="FFFFFF">
                <a:alpha val="82000"/>
              </a:srgbClr>
            </a:gs>
            <a:gs pos="100000">
              <a:srgbClr val="DCDCDC"/>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654050" y="149860"/>
            <a:ext cx="4594225" cy="6699250"/>
          </a:xfrm>
          <a:prstGeom prst="rect">
            <a:avLst/>
          </a:prstGeom>
          <a:effectLst>
            <a:softEdge rad="850900"/>
          </a:effectLst>
        </p:spPr>
      </p:pic>
      <p:sp>
        <p:nvSpPr>
          <p:cNvPr id="2" name="标题 1"/>
          <p:cNvSpPr>
            <a:spLocks noGrp="1"/>
          </p:cNvSpPr>
          <p:nvPr>
            <p:ph type="title" hasCustomPrompt="1"/>
          </p:nvPr>
        </p:nvSpPr>
        <p:spPr>
          <a:xfrm>
            <a:off x="5549900" y="2766060"/>
            <a:ext cx="4992370" cy="1325880"/>
          </a:xfrm>
        </p:spPr>
        <p:txBody>
          <a:bodyPr/>
          <a:lstStyle>
            <a:lvl1pPr algn="ctr">
              <a:defRPr>
                <a:solidFill>
                  <a:schemeClr val="bg2">
                    <a:lumMod val="10000"/>
                  </a:schemeClr>
                </a:solidFill>
              </a:defRPr>
            </a:lvl1pPr>
          </a:lstStyle>
          <a:p>
            <a:pPr fontAlgn="base"/>
            <a:endParaRPr lang="zh-CN" altLang="en-US" strike="noStrike" noProof="1"/>
          </a:p>
        </p:txBody>
      </p:sp>
      <p:sp>
        <p:nvSpPr>
          <p:cNvPr id="3" name="日期占位符 2"/>
          <p:cNvSpPr>
            <a:spLocks noGrp="1"/>
          </p:cNvSpPr>
          <p:nvPr>
            <p:ph type="dt" sz="half" idx="10"/>
          </p:nvPr>
        </p:nvSpPr>
        <p:spPr>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p>
            <a:pPr fontAlgn="base"/>
            <a:fld id="{989B7B27-D5EE-4953-845E-2BE7A6647832}" type="datetimeFigureOut">
              <a:rPr lang="en-GB" strike="noStrike" noProof="1" smtClean="0">
                <a:latin typeface="Times New Roman" panose="02020603050405020304" pitchFamily="18" charset="0"/>
                <a:ea typeface="宋体" panose="02010600030101010101" pitchFamily="2" charset="-122"/>
                <a:cs typeface="+mn-cs"/>
              </a:rPr>
            </a:fld>
            <a:endParaRPr lang="en-GB" strike="noStrike" noProof="1"/>
          </a:p>
        </p:txBody>
      </p:sp>
      <p:sp>
        <p:nvSpPr>
          <p:cNvPr id="4" name="页脚占位符 3"/>
          <p:cNvSpPr>
            <a:spLocks noGrp="1"/>
          </p:cNvSpPr>
          <p:nvPr>
            <p:ph type="ftr" sz="quarter" idx="11"/>
          </p:nvPr>
        </p:nvSpPr>
        <p:spPr>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p>
            <a:pPr fontAlgn="base"/>
            <a:endParaRPr lang="en-GB" strike="noStrike" noProof="1"/>
          </a:p>
        </p:txBody>
      </p:sp>
      <p:sp>
        <p:nvSpPr>
          <p:cNvPr id="5" name="灯片编号占位符 4"/>
          <p:cNvSpPr>
            <a:spLocks noGrp="1"/>
          </p:cNvSpPr>
          <p:nvPr>
            <p:ph type="sldNum" sz="quarter" idx="12"/>
          </p:nvPr>
        </p:nvSpPr>
        <p:spPr>
          <a:xfrm>
            <a:off x="96520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p>
            <a:pPr fontAlgn="base"/>
            <a:fld id="{9881AD53-1CB2-4337-8CF8-816887FB0A3E}" type="slidenum">
              <a:rPr lang="en-GB" strike="noStrike" noProof="1" smtClean="0">
                <a:latin typeface="Times New Roman" panose="02020603050405020304" pitchFamily="18" charset="0"/>
                <a:ea typeface="宋体" panose="02010600030101010101" pitchFamily="2" charset="-122"/>
                <a:cs typeface="+mn-cs"/>
              </a:rPr>
            </a:fld>
            <a:endParaRPr lang="en-GB" strike="noStrike" noProof="1"/>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alpha val="0"/>
          </a:schemeClr>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sz="quarter"/>
          </p:nvPr>
        </p:nvSpPr>
        <p:spPr>
          <a:xfrm>
            <a:off x="4775201" y="685800"/>
            <a:ext cx="7414684" cy="3352800"/>
          </a:xfrm>
        </p:spPr>
        <p:txBody>
          <a:bodyPr/>
          <a:lstStyle>
            <a:lvl1pPr>
              <a:defRPr>
                <a:solidFill>
                  <a:schemeClr val="bg2"/>
                </a:solidFill>
                <a:effectLst>
                  <a:outerShdw blurRad="38100" dist="38100" dir="2700000" algn="tl">
                    <a:srgbClr val="000000"/>
                  </a:outerShdw>
                </a:effectLst>
              </a:defRPr>
            </a:lvl1pPr>
          </a:lstStyle>
          <a:p>
            <a:pPr fontAlgn="base"/>
            <a:r>
              <a:rPr lang="zh-CN" altLang="en-US" strike="noStrike" noProof="1"/>
              <a:t>单击此处编辑母版标题样式</a:t>
            </a:r>
            <a:endParaRPr lang="zh-CN" altLang="en-US" strike="noStrike" noProof="1"/>
          </a:p>
        </p:txBody>
      </p:sp>
      <p:sp>
        <p:nvSpPr>
          <p:cNvPr id="58371" name="Rectangle 3"/>
          <p:cNvSpPr>
            <a:spLocks noGrp="1" noChangeArrowheads="1"/>
          </p:cNvSpPr>
          <p:nvPr>
            <p:ph type="subTitle" sz="quarter" idx="1"/>
          </p:nvPr>
        </p:nvSpPr>
        <p:spPr>
          <a:xfrm>
            <a:off x="6908801" y="4038600"/>
            <a:ext cx="5281084" cy="1752600"/>
          </a:xfrm>
          <a:ln w="9525"/>
        </p:spPr>
        <p:txBody>
          <a:bodyPr lIns="92075" tIns="46038" rIns="92075" bIns="46038" anchor="ctr"/>
          <a:lstStyle>
            <a:lvl1pPr marL="0" indent="0" algn="ctr">
              <a:buFont typeface="Wingdings" panose="05000000000000000000" pitchFamily="2" charset="2"/>
              <a:buNone/>
              <a:defRPr>
                <a:solidFill>
                  <a:schemeClr val="bg2"/>
                </a:solidFill>
              </a:defRPr>
            </a:lvl1pPr>
          </a:lstStyle>
          <a:p>
            <a:pPr fontAlgn="base"/>
            <a:r>
              <a:rPr lang="zh-CN" altLang="en-US" strike="noStrike" noProof="1"/>
              <a:t>单击此处编辑母版副标题样式</a:t>
            </a:r>
            <a:endParaRPr lang="zh-CN" altLang="en-US" strike="noStrike" noProof="1"/>
          </a:p>
        </p:txBody>
      </p:sp>
      <p:sp>
        <p:nvSpPr>
          <p:cNvPr id="7" name="Rectangle 4"/>
          <p:cNvSpPr>
            <a:spLocks noGrp="1" noChangeArrowheads="1"/>
          </p:cNvSpPr>
          <p:nvPr>
            <p:ph type="dt" sz="quarter" idx="2"/>
          </p:nvPr>
        </p:nvSpPr>
        <p:spPr bwMode="auto">
          <a:xfrm>
            <a:off x="9144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a:solidFill>
                  <a:srgbClr val="EAEAEA"/>
                </a:solidFill>
              </a:defRPr>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rgbClr val="EAEAEA"/>
              </a:solidFill>
              <a:effectLst/>
              <a:uLnTx/>
              <a:uFillTx/>
              <a:latin typeface="Times New Roman" panose="02020603050405020304" pitchFamily="18"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8400"/>
            <a:ext cx="3860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a:solidFill>
                  <a:srgbClr val="EAEAEA"/>
                </a:solidFill>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rgbClr val="EAEAEA"/>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algn="r" eaLnBrk="1" fontAlgn="base" hangingPunct="1">
              <a:spcBef>
                <a:spcPct val="50000"/>
              </a:spcBef>
            </a:pPr>
            <a:fld id="{9A0DB2DC-4C9A-4742-B13C-FB6460FD3503}" type="slidenum">
              <a:rPr lang="en-US" altLang="zh-CN" strike="noStrike" noProof="1" dirty="0">
                <a:solidFill>
                  <a:srgbClr val="EAEAEA"/>
                </a:solidFill>
                <a:latin typeface="Times New Roman" panose="02020603050405020304" pitchFamily="18" charset="0"/>
                <a:ea typeface="宋体" panose="02010600030101010101" pitchFamily="2" charset="-122"/>
                <a:cs typeface="+mn-cs"/>
              </a:rPr>
            </a:fld>
            <a:endParaRPr lang="en-US" altLang="zh-CN" strike="noStrike" noProof="1" dirty="0">
              <a:solidFill>
                <a:srgbClr val="EAEAEA"/>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alpha val="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7" name="Rectangle 3"/>
          <p:cNvSpPr>
            <a:spLocks noGrp="1" noChangeArrowheads="1"/>
          </p:cNvSpPr>
          <p:nvPr>
            <p:ph type="dt" sz="half" idx="2"/>
          </p:nvPr>
        </p:nvSpPr>
        <p:spPr bwMode="auto">
          <a:xfrm>
            <a:off x="1871663" y="6381750"/>
            <a:ext cx="2235200" cy="28733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b="1">
                <a:solidFill>
                  <a:srgbClr val="002060"/>
                </a:solidFill>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14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mn-cs"/>
              </a:rPr>
              <a:t>2011-12-18</a:t>
            </a:r>
            <a:endParaRPr kumimoji="0" lang="en-US" altLang="zh-CN" sz="14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mn-cs"/>
            </a:endParaRPr>
          </a:p>
        </p:txBody>
      </p:sp>
      <p:sp>
        <p:nvSpPr>
          <p:cNvPr id="8" name="Rectangle 4"/>
          <p:cNvSpPr>
            <a:spLocks noGrp="1" noChangeArrowheads="1"/>
          </p:cNvSpPr>
          <p:nvPr>
            <p:ph type="ftr" sz="quarter" idx="3"/>
          </p:nvPr>
        </p:nvSpPr>
        <p:spPr bwMode="auto">
          <a:xfrm>
            <a:off x="4572000" y="6381750"/>
            <a:ext cx="3924300" cy="32385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b="1">
                <a:solidFill>
                  <a:srgbClr val="C00000"/>
                </a:solidFill>
                <a:latin typeface="方正姚体" panose="02010601030101010101" pitchFamily="2" charset="-122"/>
                <a:ea typeface="方正姚体" panose="02010601030101010101" pitchFamily="2"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1400" b="1" i="0" u="none" strike="noStrike" kern="1200" cap="none" spc="0" normalizeH="0" baseline="0" noProof="0">
                <a:ln>
                  <a:noFill/>
                </a:ln>
                <a:solidFill>
                  <a:srgbClr val="C00000"/>
                </a:solidFill>
                <a:effectLst/>
                <a:uLnTx/>
                <a:uFillTx/>
                <a:latin typeface="方正姚体" panose="02010601030101010101" pitchFamily="2" charset="-122"/>
                <a:ea typeface="方正姚体" panose="02010601030101010101" pitchFamily="2" charset="-122"/>
                <a:cs typeface="+mn-cs"/>
              </a:rPr>
              <a:t>中央财经大学  蔡 昌</a:t>
            </a:r>
            <a:endParaRPr kumimoji="0" lang="en-US" altLang="zh-CN" sz="1400" b="1" i="0" u="none" strike="noStrike" kern="1200" cap="none" spc="0" normalizeH="0" baseline="0" noProof="0">
              <a:ln>
                <a:noFill/>
              </a:ln>
              <a:solidFill>
                <a:srgbClr val="C00000"/>
              </a:solidFill>
              <a:effectLst/>
              <a:uLnTx/>
              <a:uFillTx/>
              <a:latin typeface="方正姚体" panose="02010601030101010101" pitchFamily="2" charset="-122"/>
              <a:ea typeface="方正姚体" panose="02010601030101010101" pitchFamily="2" charset="-122"/>
              <a:cs typeface="+mn-cs"/>
            </a:endParaRPr>
          </a:p>
        </p:txBody>
      </p:sp>
      <p:sp>
        <p:nvSpPr>
          <p:cNvPr id="9" name="Rectangle 5"/>
          <p:cNvSpPr>
            <a:spLocks noGrp="1" noChangeArrowheads="1"/>
          </p:cNvSpPr>
          <p:nvPr>
            <p:ph type="sldNum" sz="quarter" idx="4"/>
          </p:nvPr>
        </p:nvSpPr>
        <p:spPr bwMode="auto">
          <a:xfrm>
            <a:off x="9264650" y="6381750"/>
            <a:ext cx="2540000" cy="28733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lgn="l">
              <a:defRPr b="1">
                <a:solidFill>
                  <a:srgbClr val="002060"/>
                </a:solidFill>
                <a:latin typeface="方正姚体" panose="02010601030101010101" pitchFamily="2" charset="-122"/>
                <a:ea typeface="方正姚体" panose="02010601030101010101" pitchFamily="2"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1400" b="1" i="0" u="none" strike="noStrike" kern="1200" cap="none" spc="0" normalizeH="0" baseline="0" noProof="0">
                <a:ln>
                  <a:noFill/>
                </a:ln>
                <a:solidFill>
                  <a:srgbClr val="002060"/>
                </a:solidFill>
                <a:effectLst/>
                <a:uLnTx/>
                <a:uFillTx/>
                <a:latin typeface="方正姚体" panose="02010601030101010101" pitchFamily="2" charset="-122"/>
                <a:ea typeface="方正姚体" panose="02010601030101010101" pitchFamily="2" charset="-122"/>
                <a:cs typeface="+mn-cs"/>
              </a:rPr>
              <a:t>尊重知识  版权所有</a:t>
            </a:r>
            <a:endParaRPr kumimoji="0" lang="en-US" altLang="zh-CN" sz="1400" b="1" i="0" u="none" strike="noStrike" kern="1200" cap="none" spc="0" normalizeH="0" baseline="0" noProof="0">
              <a:ln>
                <a:noFill/>
              </a:ln>
              <a:solidFill>
                <a:srgbClr val="002060"/>
              </a:solidFill>
              <a:effectLst/>
              <a:uLnTx/>
              <a:uFillTx/>
              <a:latin typeface="方正姚体" panose="02010601030101010101" pitchFamily="2" charset="-122"/>
              <a:ea typeface="方正姚体" panose="02010601030101010101" pitchFamily="2" charset="-122"/>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828800" y="19812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7010400" y="19812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alpha val="0"/>
          </a:schemeClr>
        </a:solidFill>
        <a:effectLst/>
      </p:bgPr>
    </p:bg>
    <p:spTree>
      <p:nvGrpSpPr>
        <p:cNvPr id="1" name=""/>
        <p:cNvGrpSpPr/>
        <p:nvPr/>
      </p:nvGrpSpPr>
      <p:grpSpPr>
        <a:xfrm>
          <a:off x="0" y="0"/>
          <a:ext cx="0" cy="0"/>
          <a:chOff x="0" y="0"/>
          <a:chExt cx="0" cy="0"/>
        </a:xfrm>
      </p:grpSpPr>
      <p:sp>
        <p:nvSpPr>
          <p:cNvPr id="7" name="Rectangle 3"/>
          <p:cNvSpPr>
            <a:spLocks noGrp="1" noChangeArrowheads="1"/>
          </p:cNvSpPr>
          <p:nvPr>
            <p:ph type="dt" sz="half" idx="2"/>
          </p:nvPr>
        </p:nvSpPr>
        <p:spPr bwMode="auto">
          <a:xfrm>
            <a:off x="1008063" y="6381750"/>
            <a:ext cx="2235200" cy="32385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b="1">
                <a:solidFill>
                  <a:srgbClr val="002060"/>
                </a:solidFill>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14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mn-cs"/>
              </a:rPr>
              <a:t>    2011-12-18</a:t>
            </a:r>
            <a:endParaRPr kumimoji="0" lang="en-US" altLang="zh-CN" sz="14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mn-cs"/>
            </a:endParaRPr>
          </a:p>
        </p:txBody>
      </p:sp>
      <p:sp>
        <p:nvSpPr>
          <p:cNvPr id="8" name="Rectangle 4"/>
          <p:cNvSpPr>
            <a:spLocks noGrp="1" noChangeArrowheads="1"/>
          </p:cNvSpPr>
          <p:nvPr>
            <p:ph type="ftr" sz="quarter" idx="3"/>
          </p:nvPr>
        </p:nvSpPr>
        <p:spPr bwMode="auto">
          <a:xfrm>
            <a:off x="8015288" y="6381750"/>
            <a:ext cx="3937000" cy="31273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sz="1600" b="1">
                <a:solidFill>
                  <a:srgbClr val="C00000"/>
                </a:solidFill>
                <a:latin typeface="方正舒体" panose="02010601030101010101" pitchFamily="2" charset="-122"/>
                <a:ea typeface="方正舒体" panose="02010601030101010101" pitchFamily="2"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1600" b="1" i="0" u="none" strike="noStrike" kern="1200" cap="none" spc="0" normalizeH="0" baseline="0" noProof="0">
                <a:ln>
                  <a:noFill/>
                </a:ln>
                <a:solidFill>
                  <a:srgbClr val="C00000"/>
                </a:solidFill>
                <a:effectLst/>
                <a:uLnTx/>
                <a:uFillTx/>
                <a:latin typeface="方正舒体" panose="02010601030101010101" pitchFamily="2" charset="-122"/>
                <a:ea typeface="方正舒体" panose="02010601030101010101" pitchFamily="2" charset="-122"/>
                <a:cs typeface="+mn-cs"/>
              </a:rPr>
              <a:t>尊重知识    版权所有</a:t>
            </a:r>
            <a:endParaRPr kumimoji="0" lang="en-US" altLang="zh-CN" sz="1600" b="1" i="0" u="none" strike="noStrike" kern="1200" cap="none" spc="0" normalizeH="0" baseline="0" noProof="0">
              <a:ln>
                <a:noFill/>
              </a:ln>
              <a:solidFill>
                <a:srgbClr val="C00000"/>
              </a:solidFill>
              <a:effectLst/>
              <a:uLnTx/>
              <a:uFillTx/>
              <a:latin typeface="方正舒体" panose="02010601030101010101" pitchFamily="2" charset="-122"/>
              <a:ea typeface="方正舒体" panose="02010601030101010101" pitchFamily="2" charset="-122"/>
              <a:cs typeface="+mn-cs"/>
            </a:endParaRPr>
          </a:p>
        </p:txBody>
      </p:sp>
      <p:sp>
        <p:nvSpPr>
          <p:cNvPr id="9" name="Rectangle 5"/>
          <p:cNvSpPr>
            <a:spLocks noGrp="1" noChangeArrowheads="1"/>
          </p:cNvSpPr>
          <p:nvPr>
            <p:ph type="sldNum" sz="quarter" idx="4"/>
          </p:nvPr>
        </p:nvSpPr>
        <p:spPr bwMode="auto">
          <a:xfrm>
            <a:off x="4271963" y="6381750"/>
            <a:ext cx="3263900" cy="28733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lgn="l">
              <a:defRPr b="1">
                <a:solidFill>
                  <a:srgbClr val="002060"/>
                </a:solidFill>
                <a:latin typeface="方正姚体" panose="02010601030101010101" pitchFamily="2" charset="-122"/>
                <a:ea typeface="方正姚体" panose="02010601030101010101" pitchFamily="2"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1400" b="1" i="0" u="none" strike="noStrike" kern="1200" cap="none" spc="0" normalizeH="0" baseline="0" noProof="0">
                <a:ln>
                  <a:noFill/>
                </a:ln>
                <a:solidFill>
                  <a:srgbClr val="002060"/>
                </a:solidFill>
                <a:effectLst/>
                <a:uLnTx/>
                <a:uFillTx/>
                <a:latin typeface="方正姚体" panose="02010601030101010101" pitchFamily="2" charset="-122"/>
                <a:ea typeface="方正姚体" panose="02010601030101010101" pitchFamily="2" charset="-122"/>
                <a:cs typeface="+mn-cs"/>
              </a:rPr>
              <a:t>中央财经大学税务学院  蔡昌</a:t>
            </a:r>
            <a:endParaRPr kumimoji="0" lang="en-US" altLang="zh-CN" sz="1400" b="1" i="0" u="none" strike="noStrike" kern="1200" cap="none" spc="0" normalizeH="0" baseline="0" noProof="0">
              <a:ln>
                <a:noFill/>
              </a:ln>
              <a:solidFill>
                <a:srgbClr val="002060"/>
              </a:solidFill>
              <a:effectLst/>
              <a:uLnTx/>
              <a:uFillTx/>
              <a:latin typeface="方正姚体" panose="02010601030101010101" pitchFamily="2" charset="-122"/>
              <a:ea typeface="方正姚体" panose="02010601030101010101" pitchFamily="2" charset="-122"/>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48800" y="533400"/>
            <a:ext cx="2540000" cy="55626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828800" y="533400"/>
            <a:ext cx="7416800" cy="55626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828800" y="533400"/>
            <a:ext cx="1005840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1828800" y="1981200"/>
            <a:ext cx="4978400"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7010400" y="1981200"/>
            <a:ext cx="4978400"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1828800" y="533400"/>
            <a:ext cx="1005840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1828800" y="1981200"/>
            <a:ext cx="4978400"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剪贴画占位符 3"/>
          <p:cNvSpPr>
            <a:spLocks noGrp="1"/>
          </p:cNvSpPr>
          <p:nvPr>
            <p:ph type="clipArt" sz="half" idx="2"/>
          </p:nvPr>
        </p:nvSpPr>
        <p:spPr>
          <a:xfrm>
            <a:off x="7010400" y="1981200"/>
            <a:ext cx="49784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Char char="w"/>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828800" y="533400"/>
            <a:ext cx="10160000" cy="55626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背景版">
    <p:bg>
      <p:bgPr>
        <a:solidFill>
          <a:schemeClr val="bg1">
            <a:alpha val="0"/>
          </a:schemeClr>
        </a:solidFill>
        <a:effectLst/>
      </p:bgPr>
    </p:bg>
    <p:spTree>
      <p:nvGrpSpPr>
        <p:cNvPr id="1" name=""/>
        <p:cNvGrpSpPr/>
        <p:nvPr/>
      </p:nvGrpSpPr>
      <p:grpSpPr>
        <a:xfrm>
          <a:off x="0" y="0"/>
          <a:ext cx="0" cy="0"/>
          <a:chOff x="0" y="0"/>
          <a:chExt cx="0" cy="0"/>
        </a:xfrm>
      </p:grpSpPr>
      <p:sp>
        <p:nvSpPr>
          <p:cNvPr id="7" name="灯片编号占位符 1"/>
          <p:cNvSpPr>
            <a:spLocks noGrp="1"/>
          </p:cNvSpPr>
          <p:nvPr>
            <p:ph type="sldNum" sz="quarter" idx="4"/>
          </p:nvPr>
        </p:nvSpPr>
        <p:spPr bwMode="auto">
          <a:xfrm>
            <a:off x="11285538" y="6492875"/>
            <a:ext cx="906463" cy="365125"/>
          </a:xfrm>
          <a:prstGeom prst="rect">
            <a:avLst/>
          </a:prstGeom>
          <a:noFill/>
          <a:ln w="12700" cap="sq">
            <a:noFill/>
            <a:miter lim="800000"/>
            <a:headEnd type="none" w="sm" len="sm"/>
            <a:tailEnd type="none" w="sm" len="sm"/>
          </a:ln>
          <a:effectLst/>
        </p:spPr>
        <p:txBody>
          <a:bodyPr vert="horz" wrap="square" lIns="91440" tIns="45720" rIns="91440" bIns="45720" numCol="1" anchor="ctr" anchorCtr="0" compatLnSpc="1"/>
          <a:p>
            <a:pPr algn="r" eaLnBrk="1" fontAlgn="base" hangingPunct="1">
              <a:spcBef>
                <a:spcPct val="50000"/>
              </a:spcBef>
            </a:pPr>
            <a:r>
              <a:rPr lang="en-US" altLang="zh-CN" sz="900" strike="noStrike" noProof="1" dirty="0">
                <a:solidFill>
                  <a:srgbClr val="898989"/>
                </a:solidFill>
                <a:latin typeface="Times New Roman" panose="02020603050405020304" pitchFamily="18" charset="0"/>
                <a:ea typeface="宋体" panose="02010600030101010101" pitchFamily="2" charset="-122"/>
                <a:cs typeface="+mn-cs"/>
              </a:rPr>
              <a:t>Page</a:t>
            </a:r>
            <a:fld id="{9A0DB2DC-4C9A-4742-B13C-FB6460FD3503}" type="slidenum">
              <a:rPr lang="zh-CN" altLang="en-US" sz="900" strike="noStrike" noProof="1" dirty="0">
                <a:solidFill>
                  <a:srgbClr val="898989"/>
                </a:solidFill>
                <a:latin typeface="Times New Roman" panose="02020603050405020304" pitchFamily="18" charset="0"/>
                <a:ea typeface="宋体" panose="02010600030101010101" pitchFamily="2" charset="-122"/>
                <a:cs typeface="+mn-cs"/>
              </a:rPr>
            </a:fld>
            <a:endParaRPr lang="zh-CN" altLang="en-US" sz="900" strike="noStrike" noProof="1" dirty="0">
              <a:solidFill>
                <a:srgbClr val="898989"/>
              </a:solidFill>
            </a:endParaRPr>
          </a:p>
        </p:txBody>
      </p:sp>
      <p:sp>
        <p:nvSpPr>
          <p:cNvPr id="2" name="日期占位符 1"/>
          <p:cNvSpPr>
            <a:spLocks noGrp="1"/>
          </p:cNvSpPr>
          <p:nvPr>
            <p:ph type="dt" sz="half" idx="10"/>
          </p:nvPr>
        </p:nvSpPr>
        <p:spPr>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4_标题和内容">
    <p:bg>
      <p:bgPr>
        <a:solidFill>
          <a:schemeClr val="bg1">
            <a:alpha val="0"/>
          </a:schemeClr>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4"/>
          <p:cNvSpPr>
            <a:spLocks noGrp="1"/>
          </p:cNvSpPr>
          <p:nvPr>
            <p:ph type="ftr" sz="quarter" idx="3"/>
          </p:nvPr>
        </p:nvSpPr>
        <p:spPr bwMode="auto">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96520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algn="r" eaLnBrk="1" fontAlgn="base" hangingPunct="1">
              <a:spcBef>
                <a:spcPct val="50000"/>
              </a:spcBef>
            </a:pPr>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标题和文本">
    <p:bg>
      <p:bgPr>
        <a:solidFill>
          <a:schemeClr val="bg1">
            <a:alpha val="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p:txBody>
          <a:body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7" name="日期占位符 3"/>
          <p:cNvSpPr>
            <a:spLocks noGrp="1"/>
          </p:cNvSpPr>
          <p:nvPr>
            <p:ph type="dt" sz="half" idx="2"/>
          </p:nvPr>
        </p:nvSpPr>
        <p:spPr bwMode="auto">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08D64FCB-9BE1-4291-85DE-31D72C4AFB02}" type="datetimeFigureOut">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4"/>
          <p:cNvSpPr>
            <a:spLocks noGrp="1"/>
          </p:cNvSpPr>
          <p:nvPr>
            <p:ph type="ftr" sz="quarter" idx="3"/>
          </p:nvPr>
        </p:nvSpPr>
        <p:spPr bwMode="auto">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96520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algn="r" eaLnBrk="1" fontAlgn="base" hangingPunct="1">
              <a:spcBef>
                <a:spcPct val="50000"/>
              </a:spcBef>
            </a:pPr>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p>
        </p:txBody>
      </p:sp>
    </p:spTree>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pic>
        <p:nvPicPr>
          <p:cNvPr id="48130" name="图片 5"/>
          <p:cNvPicPr>
            <a:picLocks noChangeAspect="1"/>
          </p:cNvPicPr>
          <p:nvPr userDrawn="1"/>
        </p:nvPicPr>
        <p:blipFill>
          <a:blip r:embed="rId2"/>
          <a:stretch>
            <a:fillRect/>
          </a:stretch>
        </p:blipFill>
        <p:spPr>
          <a:xfrm>
            <a:off x="4171950" y="-25400"/>
            <a:ext cx="8026400" cy="6897688"/>
          </a:xfrm>
          <a:prstGeom prst="rect">
            <a:avLst/>
          </a:prstGeom>
          <a:noFill/>
          <a:ln w="9525">
            <a:noFill/>
          </a:ln>
        </p:spPr>
      </p:pic>
      <p:pic>
        <p:nvPicPr>
          <p:cNvPr id="48131" name="图片 6"/>
          <p:cNvPicPr>
            <a:picLocks noChangeAspect="1"/>
          </p:cNvPicPr>
          <p:nvPr userDrawn="1"/>
        </p:nvPicPr>
        <p:blipFill>
          <a:blip r:embed="rId3"/>
          <a:srcRect l="3273" r="35394"/>
          <a:stretch>
            <a:fillRect/>
          </a:stretch>
        </p:blipFill>
        <p:spPr>
          <a:xfrm>
            <a:off x="165100" y="-25400"/>
            <a:ext cx="2127250" cy="842963"/>
          </a:xfrm>
          <a:prstGeom prst="rect">
            <a:avLst/>
          </a:prstGeom>
          <a:noFill/>
          <a:ln w="9525">
            <a:noFill/>
          </a:ln>
        </p:spPr>
      </p:pic>
      <p:sp>
        <p:nvSpPr>
          <p:cNvPr id="2" name="日期占位符 1"/>
          <p:cNvSpPr>
            <a:spLocks noGrp="1"/>
          </p:cNvSpPr>
          <p:nvPr>
            <p:ph type="dt" sz="half" idx="10"/>
          </p:nvPr>
        </p:nvSpPr>
        <p:spPr>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sz="quarter" idx="12"/>
          </p:nvPr>
        </p:nvSpPr>
        <p:spPr>
          <a:xfrm>
            <a:off x="96520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alpha val="0"/>
          </a:schemeClr>
        </a:solidFill>
        <a:effectLst/>
      </p:bgPr>
    </p:bg>
    <p:spTree>
      <p:nvGrpSpPr>
        <p:cNvPr id="1" name=""/>
        <p:cNvGrpSpPr/>
        <p:nvPr/>
      </p:nvGrpSpPr>
      <p:grpSpPr>
        <a:xfrm>
          <a:off x="0" y="0"/>
          <a:ext cx="0" cy="0"/>
          <a:chOff x="0" y="0"/>
          <a:chExt cx="0" cy="0"/>
        </a:xfrm>
      </p:grpSpPr>
      <p:cxnSp>
        <p:nvCxnSpPr>
          <p:cNvPr id="4" name="直接连接符 3"/>
          <p:cNvCxnSpPr/>
          <p:nvPr userDrawn="1"/>
        </p:nvCxnSpPr>
        <p:spPr>
          <a:xfrm flipV="1">
            <a:off x="23813" y="749300"/>
            <a:ext cx="12168188" cy="3175"/>
          </a:xfrm>
          <a:prstGeom prst="line">
            <a:avLst/>
          </a:prstGeom>
        </p:spPr>
        <p:style>
          <a:lnRef idx="2">
            <a:schemeClr val="accent6"/>
          </a:lnRef>
          <a:fillRef idx="0">
            <a:schemeClr val="accent6"/>
          </a:fillRef>
          <a:effectRef idx="1">
            <a:schemeClr val="accent6"/>
          </a:effectRef>
          <a:fontRef idx="minor">
            <a:schemeClr val="tx1"/>
          </a:fontRef>
        </p:style>
      </p:cxnSp>
      <p:sp>
        <p:nvSpPr>
          <p:cNvPr id="3" name="Content Placeholder 2"/>
          <p:cNvSpPr>
            <a:spLocks noGrp="1"/>
          </p:cNvSpPr>
          <p:nvPr>
            <p:ph idx="1"/>
          </p:nvPr>
        </p:nvSpPr>
        <p:spPr>
          <a:xfrm>
            <a:off x="781050" y="1551940"/>
            <a:ext cx="11042650" cy="4351655"/>
          </a:xfrm>
        </p:spPr>
        <p:txBody>
          <a:bodyPr>
            <a:normAutofit/>
          </a:bodyPr>
          <a:lstStyle>
            <a:lvl1pPr>
              <a:defRPr sz="2400">
                <a:solidFill>
                  <a:srgbClr val="575756"/>
                </a:solidFill>
                <a:latin typeface="Tahoma" panose="020B0604030504040204" pitchFamily="34" charset="0"/>
                <a:ea typeface="Tahoma" panose="020B0604030504040204" pitchFamily="34" charset="0"/>
                <a:cs typeface="Tahoma" panose="020B0604030504040204" pitchFamily="34" charset="0"/>
              </a:defRPr>
            </a:lvl1pPr>
            <a:lvl2pPr>
              <a:defRPr sz="2400">
                <a:solidFill>
                  <a:srgbClr val="575756"/>
                </a:solidFill>
                <a:latin typeface="Tahoma" panose="020B0604030504040204" pitchFamily="34" charset="0"/>
                <a:ea typeface="Tahoma" panose="020B0604030504040204" pitchFamily="34" charset="0"/>
                <a:cs typeface="Tahoma" panose="020B0604030504040204" pitchFamily="34" charset="0"/>
              </a:defRPr>
            </a:lvl2pPr>
            <a:lvl3pPr>
              <a:defRPr sz="2400">
                <a:solidFill>
                  <a:srgbClr val="575756"/>
                </a:solidFill>
                <a:latin typeface="Tahoma" panose="020B0604030504040204" pitchFamily="34" charset="0"/>
                <a:ea typeface="Tahoma" panose="020B0604030504040204" pitchFamily="34" charset="0"/>
                <a:cs typeface="Tahoma" panose="020B0604030504040204" pitchFamily="34" charset="0"/>
              </a:defRPr>
            </a:lvl3pPr>
            <a:lvl4pPr>
              <a:defRPr sz="2400">
                <a:solidFill>
                  <a:srgbClr val="575756"/>
                </a:solidFill>
                <a:latin typeface="Tahoma" panose="020B0604030504040204" pitchFamily="34" charset="0"/>
                <a:ea typeface="Tahoma" panose="020B0604030504040204" pitchFamily="34" charset="0"/>
                <a:cs typeface="Tahoma" panose="020B0604030504040204" pitchFamily="34" charset="0"/>
              </a:defRPr>
            </a:lvl4pPr>
          </a:lstStyle>
          <a:p>
            <a:pPr lvl="0" fontAlgn="base"/>
            <a:r>
              <a:rPr lang="en-US" strike="noStrike" noProof="1" dirty="0"/>
              <a:t>Click to edit Master text styles</a:t>
            </a:r>
            <a:endParaRPr lang="en-US" strike="noStrike" noProof="1" dirty="0"/>
          </a:p>
          <a:p>
            <a:pPr lvl="1" fontAlgn="base"/>
            <a:r>
              <a:rPr lang="en-US" strike="noStrike" noProof="1" dirty="0"/>
              <a:t>Second level</a:t>
            </a:r>
            <a:endParaRPr lang="en-US" strike="noStrike" noProof="1" dirty="0"/>
          </a:p>
          <a:p>
            <a:pPr lvl="2" fontAlgn="base"/>
            <a:r>
              <a:rPr lang="en-US" strike="noStrike" noProof="1" dirty="0"/>
              <a:t>Third level</a:t>
            </a:r>
            <a:endParaRPr lang="en-US" strike="noStrike" noProof="1" dirty="0"/>
          </a:p>
          <a:p>
            <a:pPr lvl="3" fontAlgn="base"/>
            <a:r>
              <a:rPr lang="en-US" strike="noStrike" noProof="1" dirty="0"/>
              <a:t>Fourth level</a:t>
            </a:r>
            <a:endParaRPr lang="en-US" strike="noStrike" noProof="1" dirty="0"/>
          </a:p>
        </p:txBody>
      </p:sp>
      <p:sp>
        <p:nvSpPr>
          <p:cNvPr id="5" name="Title 1"/>
          <p:cNvSpPr>
            <a:spLocks noGrp="1"/>
          </p:cNvSpPr>
          <p:nvPr>
            <p:ph type="title"/>
          </p:nvPr>
        </p:nvSpPr>
        <p:spPr>
          <a:xfrm>
            <a:off x="686435" y="221615"/>
            <a:ext cx="10679430" cy="498475"/>
          </a:xfrm>
        </p:spPr>
        <p:txBody>
          <a:bodyPr>
            <a:normAutofit/>
          </a:bodyPr>
          <a:lstStyle>
            <a:lvl1pPr>
              <a:defRPr sz="2600">
                <a:solidFill>
                  <a:srgbClr val="0D5257"/>
                </a:solidFill>
                <a:latin typeface="Tahoma" panose="020B0604030504040204" pitchFamily="34" charset="0"/>
                <a:ea typeface="Tahoma" panose="020B0604030504040204" pitchFamily="34" charset="0"/>
                <a:cs typeface="Tahoma" panose="020B0604030504040204" pitchFamily="34" charset="0"/>
              </a:defRPr>
            </a:lvl1pPr>
          </a:lstStyle>
          <a:p>
            <a:pPr fontAlgn="base"/>
            <a:r>
              <a:rPr lang="en-US" strike="noStrike" noProof="1" dirty="0"/>
              <a:t>Click to edit Master title style</a:t>
            </a:r>
            <a:endParaRPr lang="en-US" strike="noStrike" noProof="1" dirty="0"/>
          </a:p>
        </p:txBody>
      </p:sp>
      <p:sp>
        <p:nvSpPr>
          <p:cNvPr id="2" name="日期占位符 1"/>
          <p:cNvSpPr>
            <a:spLocks noGrp="1"/>
          </p:cNvSpPr>
          <p:nvPr>
            <p:ph type="dt" sz="half" idx="10"/>
          </p:nvPr>
        </p:nvSpPr>
        <p:spPr>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a:xfrm>
            <a:off x="96520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自定义版式">
    <p:bg>
      <p:bgPr>
        <a:gradFill>
          <a:gsLst>
            <a:gs pos="0">
              <a:srgbClr val="FFFFFF">
                <a:alpha val="82000"/>
              </a:srgbClr>
            </a:gs>
            <a:gs pos="100000">
              <a:srgbClr val="DCDCDC"/>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654050" y="149860"/>
            <a:ext cx="4594225" cy="6699250"/>
          </a:xfrm>
          <a:prstGeom prst="rect">
            <a:avLst/>
          </a:prstGeom>
          <a:effectLst>
            <a:softEdge rad="850900"/>
          </a:effectLst>
        </p:spPr>
      </p:pic>
      <p:sp>
        <p:nvSpPr>
          <p:cNvPr id="2" name="标题 1"/>
          <p:cNvSpPr>
            <a:spLocks noGrp="1"/>
          </p:cNvSpPr>
          <p:nvPr>
            <p:ph type="title" hasCustomPrompt="1"/>
          </p:nvPr>
        </p:nvSpPr>
        <p:spPr>
          <a:xfrm>
            <a:off x="5549900" y="2766060"/>
            <a:ext cx="4992370" cy="1325880"/>
          </a:xfrm>
        </p:spPr>
        <p:txBody>
          <a:bodyPr/>
          <a:lstStyle>
            <a:lvl1pPr algn="ctr">
              <a:defRPr>
                <a:solidFill>
                  <a:schemeClr val="bg2">
                    <a:lumMod val="10000"/>
                  </a:schemeClr>
                </a:solidFill>
              </a:defRPr>
            </a:lvl1pPr>
          </a:lstStyle>
          <a:p>
            <a:pPr fontAlgn="base"/>
            <a:endParaRPr lang="zh-CN" altLang="en-US" strike="noStrike" noProof="1"/>
          </a:p>
        </p:txBody>
      </p:sp>
      <p:sp>
        <p:nvSpPr>
          <p:cNvPr id="3" name="日期占位符 2"/>
          <p:cNvSpPr>
            <a:spLocks noGrp="1"/>
          </p:cNvSpPr>
          <p:nvPr>
            <p:ph type="dt" sz="half" idx="10"/>
          </p:nvPr>
        </p:nvSpPr>
        <p:spPr>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p>
            <a:pPr fontAlgn="base"/>
            <a:fld id="{989B7B27-D5EE-4953-845E-2BE7A6647832}" type="datetimeFigureOut">
              <a:rPr lang="en-GB" strike="noStrike" noProof="1" smtClean="0">
                <a:latin typeface="Times New Roman" panose="02020603050405020304" pitchFamily="18" charset="0"/>
                <a:ea typeface="宋体" panose="02010600030101010101" pitchFamily="2" charset="-122"/>
                <a:cs typeface="+mn-cs"/>
              </a:rPr>
            </a:fld>
            <a:endParaRPr lang="en-GB" strike="noStrike" noProof="1"/>
          </a:p>
        </p:txBody>
      </p:sp>
      <p:sp>
        <p:nvSpPr>
          <p:cNvPr id="4" name="页脚占位符 3"/>
          <p:cNvSpPr>
            <a:spLocks noGrp="1"/>
          </p:cNvSpPr>
          <p:nvPr>
            <p:ph type="ftr" sz="quarter" idx="11"/>
          </p:nvPr>
        </p:nvSpPr>
        <p:spPr>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p>
            <a:pPr fontAlgn="base"/>
            <a:endParaRPr lang="en-GB" strike="noStrike" noProof="1"/>
          </a:p>
        </p:txBody>
      </p:sp>
      <p:sp>
        <p:nvSpPr>
          <p:cNvPr id="5" name="灯片编号占位符 4"/>
          <p:cNvSpPr>
            <a:spLocks noGrp="1"/>
          </p:cNvSpPr>
          <p:nvPr>
            <p:ph type="sldNum" sz="quarter" idx="12"/>
          </p:nvPr>
        </p:nvSpPr>
        <p:spPr>
          <a:xfrm>
            <a:off x="96520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p>
            <a:pPr fontAlgn="base"/>
            <a:fld id="{9881AD53-1CB2-4337-8CF8-816887FB0A3E}" type="slidenum">
              <a:rPr lang="en-GB" strike="noStrike" noProof="1" smtClean="0">
                <a:latin typeface="Times New Roman" panose="02020603050405020304" pitchFamily="18" charset="0"/>
                <a:ea typeface="宋体" panose="02010600030101010101" pitchFamily="2" charset="-122"/>
                <a:cs typeface="+mn-cs"/>
              </a:rPr>
            </a:fld>
            <a:endParaRPr lang="en-GB"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alpha val="0"/>
          </a:schemeClr>
        </a:solidFill>
        <a:effectLst/>
      </p:bgPr>
    </p:bg>
    <p:spTree>
      <p:nvGrpSpPr>
        <p:cNvPr id="1" name=""/>
        <p:cNvGrpSpPr/>
        <p:nvPr/>
      </p:nvGrpSpPr>
      <p:grpSpPr>
        <a:xfrm>
          <a:off x="0" y="0"/>
          <a:ext cx="0" cy="0"/>
          <a:chOff x="0" y="0"/>
          <a:chExt cx="0" cy="0"/>
        </a:xfrm>
      </p:grpSpPr>
      <p:sp>
        <p:nvSpPr>
          <p:cNvPr id="7" name="Rectangle 3"/>
          <p:cNvSpPr>
            <a:spLocks noGrp="1" noChangeArrowheads="1"/>
          </p:cNvSpPr>
          <p:nvPr>
            <p:ph type="dt" sz="half" idx="2"/>
          </p:nvPr>
        </p:nvSpPr>
        <p:spPr bwMode="auto">
          <a:xfrm>
            <a:off x="1008063" y="6381750"/>
            <a:ext cx="2235200" cy="32385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b="1">
                <a:solidFill>
                  <a:srgbClr val="002060"/>
                </a:solidFill>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14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mn-cs"/>
              </a:rPr>
              <a:t>    2011-12-18</a:t>
            </a:r>
            <a:endParaRPr kumimoji="0" lang="en-US" altLang="zh-CN" sz="14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mn-cs"/>
            </a:endParaRPr>
          </a:p>
        </p:txBody>
      </p:sp>
      <p:sp>
        <p:nvSpPr>
          <p:cNvPr id="8" name="Rectangle 4"/>
          <p:cNvSpPr>
            <a:spLocks noGrp="1" noChangeArrowheads="1"/>
          </p:cNvSpPr>
          <p:nvPr>
            <p:ph type="ftr" sz="quarter" idx="3"/>
          </p:nvPr>
        </p:nvSpPr>
        <p:spPr bwMode="auto">
          <a:xfrm>
            <a:off x="8015288" y="6381750"/>
            <a:ext cx="3937000" cy="31273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defRPr sz="1600" b="1">
                <a:solidFill>
                  <a:srgbClr val="C00000"/>
                </a:solidFill>
                <a:latin typeface="方正舒体" panose="02010601030101010101" pitchFamily="2" charset="-122"/>
                <a:ea typeface="方正舒体" panose="02010601030101010101" pitchFamily="2"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1600" b="1" i="0" u="none" strike="noStrike" kern="1200" cap="none" spc="0" normalizeH="0" baseline="0" noProof="0">
                <a:ln>
                  <a:noFill/>
                </a:ln>
                <a:solidFill>
                  <a:srgbClr val="C00000"/>
                </a:solidFill>
                <a:effectLst/>
                <a:uLnTx/>
                <a:uFillTx/>
                <a:latin typeface="方正舒体" panose="02010601030101010101" pitchFamily="2" charset="-122"/>
                <a:ea typeface="方正舒体" panose="02010601030101010101" pitchFamily="2" charset="-122"/>
                <a:cs typeface="+mn-cs"/>
              </a:rPr>
              <a:t>尊重知识    版权所有</a:t>
            </a:r>
            <a:endParaRPr kumimoji="0" lang="en-US" altLang="zh-CN" sz="1600" b="1" i="0" u="none" strike="noStrike" kern="1200" cap="none" spc="0" normalizeH="0" baseline="0" noProof="0">
              <a:ln>
                <a:noFill/>
              </a:ln>
              <a:solidFill>
                <a:srgbClr val="C00000"/>
              </a:solidFill>
              <a:effectLst/>
              <a:uLnTx/>
              <a:uFillTx/>
              <a:latin typeface="方正舒体" panose="02010601030101010101" pitchFamily="2" charset="-122"/>
              <a:ea typeface="方正舒体" panose="02010601030101010101" pitchFamily="2" charset="-122"/>
              <a:cs typeface="+mn-cs"/>
            </a:endParaRPr>
          </a:p>
        </p:txBody>
      </p:sp>
      <p:sp>
        <p:nvSpPr>
          <p:cNvPr id="9" name="Rectangle 5"/>
          <p:cNvSpPr>
            <a:spLocks noGrp="1" noChangeArrowheads="1"/>
          </p:cNvSpPr>
          <p:nvPr>
            <p:ph type="sldNum" sz="quarter" idx="4"/>
          </p:nvPr>
        </p:nvSpPr>
        <p:spPr bwMode="auto">
          <a:xfrm>
            <a:off x="4271963" y="6381750"/>
            <a:ext cx="3263900" cy="28733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lgn="l">
              <a:defRPr b="1">
                <a:solidFill>
                  <a:srgbClr val="002060"/>
                </a:solidFill>
                <a:latin typeface="方正姚体" panose="02010601030101010101" pitchFamily="2" charset="-122"/>
                <a:ea typeface="方正姚体" panose="02010601030101010101" pitchFamily="2"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1400" b="1" i="0" u="none" strike="noStrike" kern="1200" cap="none" spc="0" normalizeH="0" baseline="0" noProof="0">
                <a:ln>
                  <a:noFill/>
                </a:ln>
                <a:solidFill>
                  <a:srgbClr val="002060"/>
                </a:solidFill>
                <a:effectLst/>
                <a:uLnTx/>
                <a:uFillTx/>
                <a:latin typeface="方正姚体" panose="02010601030101010101" pitchFamily="2" charset="-122"/>
                <a:ea typeface="方正姚体" panose="02010601030101010101" pitchFamily="2" charset="-122"/>
                <a:cs typeface="+mn-cs"/>
              </a:rPr>
              <a:t>中央财经大学税务学院  蔡昌</a:t>
            </a:r>
            <a:endParaRPr kumimoji="0" lang="en-US" altLang="zh-CN" sz="1400" b="1" i="0" u="none" strike="noStrike" kern="1200" cap="none" spc="0" normalizeH="0" baseline="0" noProof="0">
              <a:ln>
                <a:noFill/>
              </a:ln>
              <a:solidFill>
                <a:srgbClr val="002060"/>
              </a:solidFill>
              <a:effectLst/>
              <a:uLnTx/>
              <a:uFillTx/>
              <a:latin typeface="方正姚体" panose="02010601030101010101" pitchFamily="2" charset="-122"/>
              <a:ea typeface="方正姚体" panose="02010601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1" Type="http://schemas.openxmlformats.org/officeDocument/2006/relationships/theme" Target="../theme/theme2.xml"/><Relationship Id="rId20" Type="http://schemas.openxmlformats.org/officeDocument/2006/relationships/slideLayout" Target="../slideLayouts/slideLayout41.xml"/><Relationship Id="rId2" Type="http://schemas.openxmlformats.org/officeDocument/2006/relationships/slideLayout" Target="../slideLayouts/slideLayout23.xml"/><Relationship Id="rId19" Type="http://schemas.openxmlformats.org/officeDocument/2006/relationships/slideLayout" Target="../slideLayouts/slideLayout40.xml"/><Relationship Id="rId18" Type="http://schemas.openxmlformats.org/officeDocument/2006/relationships/slideLayout" Target="../slideLayouts/slideLayout39.xml"/><Relationship Id="rId17" Type="http://schemas.openxmlformats.org/officeDocument/2006/relationships/slideLayout" Target="../slideLayouts/slideLayout38.xml"/><Relationship Id="rId16" Type="http://schemas.openxmlformats.org/officeDocument/2006/relationships/slideLayout" Target="../slideLayouts/slideLayout37.xml"/><Relationship Id="rId15" Type="http://schemas.openxmlformats.org/officeDocument/2006/relationships/slideLayout" Target="../slideLayouts/slideLayout36.xml"/><Relationship Id="rId14" Type="http://schemas.openxmlformats.org/officeDocument/2006/relationships/slideLayout" Target="../slideLayouts/slideLayout35.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1" Type="http://schemas.openxmlformats.org/officeDocument/2006/relationships/slideLayout" Target="../slideLayouts/slideLayout32.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0.xml"/><Relationship Id="rId8" Type="http://schemas.openxmlformats.org/officeDocument/2006/relationships/slideLayout" Target="../slideLayouts/slideLayout49.xml"/><Relationship Id="rId7" Type="http://schemas.openxmlformats.org/officeDocument/2006/relationships/slideLayout" Target="../slideLayouts/slideLayout48.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3" Type="http://schemas.openxmlformats.org/officeDocument/2006/relationships/slideLayout" Target="../slideLayouts/slideLayout44.xml"/><Relationship Id="rId21" Type="http://schemas.openxmlformats.org/officeDocument/2006/relationships/theme" Target="../theme/theme3.xml"/><Relationship Id="rId20" Type="http://schemas.openxmlformats.org/officeDocument/2006/relationships/slideLayout" Target="../slideLayouts/slideLayout61.xml"/><Relationship Id="rId2" Type="http://schemas.openxmlformats.org/officeDocument/2006/relationships/slideLayout" Target="../slideLayouts/slideLayout43.xml"/><Relationship Id="rId19" Type="http://schemas.openxmlformats.org/officeDocument/2006/relationships/slideLayout" Target="../slideLayouts/slideLayout60.xml"/><Relationship Id="rId18" Type="http://schemas.openxmlformats.org/officeDocument/2006/relationships/slideLayout" Target="../slideLayouts/slideLayout59.xml"/><Relationship Id="rId17" Type="http://schemas.openxmlformats.org/officeDocument/2006/relationships/slideLayout" Target="../slideLayouts/slideLayout58.xml"/><Relationship Id="rId16" Type="http://schemas.openxmlformats.org/officeDocument/2006/relationships/slideLayout" Target="../slideLayouts/slideLayout57.xml"/><Relationship Id="rId15" Type="http://schemas.openxmlformats.org/officeDocument/2006/relationships/slideLayout" Target="../slideLayouts/slideLayout56.xml"/><Relationship Id="rId14" Type="http://schemas.openxmlformats.org/officeDocument/2006/relationships/slideLayout" Target="../slideLayouts/slideLayout55.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p:sp>
        <p:nvSpPr>
          <p:cNvPr id="1026" name="Rectangle 2"/>
          <p:cNvSpPr>
            <a:spLocks noGrp="1"/>
          </p:cNvSpPr>
          <p:nvPr>
            <p:ph type="title"/>
          </p:nvPr>
        </p:nvSpPr>
        <p:spPr>
          <a:xfrm>
            <a:off x="1828800" y="533400"/>
            <a:ext cx="10058400" cy="1143000"/>
          </a:xfrm>
          <a:prstGeom prst="rect">
            <a:avLst/>
          </a:prstGeom>
          <a:noFill/>
          <a:ln w="9525">
            <a:noFill/>
          </a:ln>
        </p:spPr>
        <p:txBody>
          <a:bodyPr lIns="92075" tIns="46038" rIns="92075" bIns="46038" anchor="ctr" anchorCtr="0"/>
          <a:p>
            <a:pPr lvl="0"/>
            <a:r>
              <a:rPr lang="zh-CN" altLang="en-US" dirty="0"/>
              <a:t>单击此处编辑母版标题样式</a:t>
            </a:r>
            <a:endParaRPr lang="zh-CN" altLang="en-US" dirty="0"/>
          </a:p>
        </p:txBody>
      </p:sp>
      <p:sp>
        <p:nvSpPr>
          <p:cNvPr id="57347" name="Rectangle 3"/>
          <p:cNvSpPr>
            <a:spLocks noGrp="1" noChangeArrowheads="1"/>
          </p:cNvSpPr>
          <p:nvPr>
            <p:ph type="dt" sz="half" idx="2"/>
          </p:nvPr>
        </p:nvSpPr>
        <p:spPr bwMode="auto">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eaLnBrk="1" hangingPunct="1">
              <a:spcBef>
                <a:spcPct val="50000"/>
              </a:spcBef>
              <a:defRPr sz="1400"/>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7348" name="Rectangle 4"/>
          <p:cNvSpPr>
            <a:spLocks noGrp="1" noChangeArrowheads="1"/>
          </p:cNvSpPr>
          <p:nvPr>
            <p:ph type="ftr" sz="quarter" idx="3"/>
          </p:nvPr>
        </p:nvSpPr>
        <p:spPr bwMode="auto">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lgn="ctr" eaLnBrk="1" hangingPunct="1">
              <a:spcBef>
                <a:spcPct val="50000"/>
              </a:spcBef>
              <a:defRPr sz="1400"/>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7349" name="Rectangle 5"/>
          <p:cNvSpPr>
            <a:spLocks noGrp="1" noChangeArrowheads="1"/>
          </p:cNvSpPr>
          <p:nvPr>
            <p:ph type="sldNum" sz="quarter" idx="4"/>
          </p:nvPr>
        </p:nvSpPr>
        <p:spPr bwMode="auto">
          <a:xfrm>
            <a:off x="96520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lgn="r">
              <a:defRPr sz="1400"/>
            </a:lvl1pPr>
          </a:lstStyle>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
        <p:nvSpPr>
          <p:cNvPr id="1030" name="Rectangle 7"/>
          <p:cNvSpPr>
            <a:spLocks noGrp="1"/>
          </p:cNvSpPr>
          <p:nvPr>
            <p:ph type="body"/>
          </p:nvPr>
        </p:nvSpPr>
        <p:spPr>
          <a:xfrm>
            <a:off x="1828800" y="1981200"/>
            <a:ext cx="10160000" cy="4114800"/>
          </a:xfrm>
          <a:prstGeom prst="rect">
            <a:avLst/>
          </a:prstGeom>
          <a:noFill/>
          <a:ln w="12700">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9500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p:sp>
        <p:nvSpPr>
          <p:cNvPr id="4098" name="Rectangle 2"/>
          <p:cNvSpPr>
            <a:spLocks noGrp="1"/>
          </p:cNvSpPr>
          <p:nvPr>
            <p:ph type="title"/>
          </p:nvPr>
        </p:nvSpPr>
        <p:spPr>
          <a:xfrm>
            <a:off x="1828800" y="533400"/>
            <a:ext cx="10058400" cy="1143000"/>
          </a:xfrm>
          <a:prstGeom prst="rect">
            <a:avLst/>
          </a:prstGeom>
          <a:noFill/>
          <a:ln w="9525">
            <a:noFill/>
          </a:ln>
        </p:spPr>
        <p:txBody>
          <a:bodyPr lIns="92075" tIns="46038" rIns="92075" bIns="46038" anchor="ctr" anchorCtr="0"/>
          <a:p>
            <a:pPr lvl="0"/>
            <a:r>
              <a:rPr lang="zh-CN" altLang="en-US" dirty="0"/>
              <a:t>单击此处编辑母版标题样式</a:t>
            </a:r>
            <a:endParaRPr lang="zh-CN" altLang="en-US" dirty="0"/>
          </a:p>
        </p:txBody>
      </p:sp>
      <p:sp>
        <p:nvSpPr>
          <p:cNvPr id="57347" name="Rectangle 3"/>
          <p:cNvSpPr>
            <a:spLocks noGrp="1" noChangeArrowheads="1"/>
          </p:cNvSpPr>
          <p:nvPr>
            <p:ph type="dt" sz="half" idx="2"/>
          </p:nvPr>
        </p:nvSpPr>
        <p:spPr bwMode="auto">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eaLnBrk="1" hangingPunct="1">
              <a:spcBef>
                <a:spcPct val="50000"/>
              </a:spcBef>
              <a:defRPr sz="1400"/>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7348" name="Rectangle 4"/>
          <p:cNvSpPr>
            <a:spLocks noGrp="1" noChangeArrowheads="1"/>
          </p:cNvSpPr>
          <p:nvPr>
            <p:ph type="ftr" sz="quarter" idx="3"/>
          </p:nvPr>
        </p:nvSpPr>
        <p:spPr bwMode="auto">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lgn="ctr" eaLnBrk="1" hangingPunct="1">
              <a:spcBef>
                <a:spcPct val="50000"/>
              </a:spcBef>
              <a:defRPr sz="1400"/>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7349" name="Rectangle 5"/>
          <p:cNvSpPr>
            <a:spLocks noGrp="1" noChangeArrowheads="1"/>
          </p:cNvSpPr>
          <p:nvPr>
            <p:ph type="sldNum" sz="quarter" idx="4"/>
          </p:nvPr>
        </p:nvSpPr>
        <p:spPr bwMode="auto">
          <a:xfrm>
            <a:off x="96520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lgn="r">
              <a:defRPr sz="1400"/>
            </a:lvl1pPr>
          </a:lstStyle>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
        <p:nvSpPr>
          <p:cNvPr id="4102" name="Rectangle 7"/>
          <p:cNvSpPr>
            <a:spLocks noGrp="1"/>
          </p:cNvSpPr>
          <p:nvPr>
            <p:ph type="body"/>
          </p:nvPr>
        </p:nvSpPr>
        <p:spPr>
          <a:xfrm>
            <a:off x="1828800" y="1981200"/>
            <a:ext cx="10160000" cy="4114800"/>
          </a:xfrm>
          <a:prstGeom prst="rect">
            <a:avLst/>
          </a:prstGeom>
          <a:noFill/>
          <a:ln w="12700">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9500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p:sp>
        <p:nvSpPr>
          <p:cNvPr id="5122" name="Rectangle 2"/>
          <p:cNvSpPr>
            <a:spLocks noGrp="1"/>
          </p:cNvSpPr>
          <p:nvPr>
            <p:ph type="title"/>
          </p:nvPr>
        </p:nvSpPr>
        <p:spPr>
          <a:xfrm>
            <a:off x="1828800" y="533400"/>
            <a:ext cx="10058400" cy="1143000"/>
          </a:xfrm>
          <a:prstGeom prst="rect">
            <a:avLst/>
          </a:prstGeom>
          <a:noFill/>
          <a:ln w="9525">
            <a:noFill/>
          </a:ln>
        </p:spPr>
        <p:txBody>
          <a:bodyPr lIns="92075" tIns="46038" rIns="92075" bIns="46038" anchor="ctr" anchorCtr="0"/>
          <a:p>
            <a:pPr lvl="0"/>
            <a:r>
              <a:rPr lang="zh-CN" altLang="en-US" dirty="0"/>
              <a:t>单击此处编辑母版标题样式</a:t>
            </a:r>
            <a:endParaRPr lang="zh-CN" altLang="en-US" dirty="0"/>
          </a:p>
        </p:txBody>
      </p:sp>
      <p:sp>
        <p:nvSpPr>
          <p:cNvPr id="57347" name="Rectangle 3"/>
          <p:cNvSpPr>
            <a:spLocks noGrp="1" noChangeArrowheads="1"/>
          </p:cNvSpPr>
          <p:nvPr>
            <p:ph type="dt" sz="half" idx="2"/>
          </p:nvPr>
        </p:nvSpPr>
        <p:spPr bwMode="auto">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eaLnBrk="1" hangingPunct="1">
              <a:spcBef>
                <a:spcPct val="50000"/>
              </a:spcBef>
              <a:defRPr sz="1400"/>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7348" name="Rectangle 4"/>
          <p:cNvSpPr>
            <a:spLocks noGrp="1" noChangeArrowheads="1"/>
          </p:cNvSpPr>
          <p:nvPr>
            <p:ph type="ftr" sz="quarter" idx="3"/>
          </p:nvPr>
        </p:nvSpPr>
        <p:spPr bwMode="auto">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lgn="ctr" eaLnBrk="1" hangingPunct="1">
              <a:spcBef>
                <a:spcPct val="50000"/>
              </a:spcBef>
              <a:defRPr sz="1400"/>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7349" name="Rectangle 5"/>
          <p:cNvSpPr>
            <a:spLocks noGrp="1" noChangeArrowheads="1"/>
          </p:cNvSpPr>
          <p:nvPr>
            <p:ph type="sldNum" sz="quarter" idx="4"/>
          </p:nvPr>
        </p:nvSpPr>
        <p:spPr bwMode="auto">
          <a:xfrm>
            <a:off x="96520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lgn="r">
              <a:defRPr sz="1400"/>
            </a:lvl1pPr>
          </a:lstStyle>
          <a:p>
            <a:pPr lvl="0" eaLnBrk="1" fontAlgn="base" hangingPunct="1">
              <a:spcBef>
                <a:spcPct val="50000"/>
              </a:spcBef>
            </a:pPr>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
        <p:nvSpPr>
          <p:cNvPr id="5126" name="Rectangle 7"/>
          <p:cNvSpPr>
            <a:spLocks noGrp="1"/>
          </p:cNvSpPr>
          <p:nvPr>
            <p:ph type="body"/>
          </p:nvPr>
        </p:nvSpPr>
        <p:spPr>
          <a:xfrm>
            <a:off x="1828800" y="1981200"/>
            <a:ext cx="10160000" cy="4114800"/>
          </a:xfrm>
          <a:prstGeom prst="rect">
            <a:avLst/>
          </a:prstGeom>
          <a:noFill/>
          <a:ln w="12700">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9500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hyperlink" Target="..\21&#12289;&#28041;&#31246;&#34920;\1&#12289;&#20225;&#19994;&#25152;&#24471;&#31246;\2.1&#24180;&#24230;&#32435;&#31246;&#30003;&#25253;&#34920;&#65288;A&#31867;&#65292;2018&#24180;&#36866;&#29992;&#65289;1.0.xlsx" TargetMode="Externa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4.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Title 1"/>
          <p:cNvSpPr>
            <a:spLocks noGrp="1"/>
          </p:cNvSpPr>
          <p:nvPr>
            <p:ph type="ctrTitle" idx="4294967295"/>
          </p:nvPr>
        </p:nvSpPr>
        <p:spPr>
          <a:xfrm>
            <a:off x="889000" y="1393825"/>
            <a:ext cx="5849938" cy="2470150"/>
          </a:xfrm>
        </p:spPr>
        <p:txBody>
          <a:bodyPr lIns="92075" tIns="46038" rIns="92075" bIns="46038" anchor="ctr" anchorCtr="0"/>
          <a:lstStyle>
            <a:lvl1pPr lvl="0">
              <a:buClrTx/>
              <a:buSzTx/>
              <a:buFontTx/>
              <a:defRPr/>
            </a:lvl1pPr>
          </a:lstStyle>
          <a:p>
            <a:pPr lvl="0">
              <a:lnSpc>
                <a:spcPct val="150000"/>
              </a:lnSpc>
            </a:pPr>
            <a:r>
              <a:rPr lang="zh-CN" altLang="en-US" sz="3200" b="1" dirty="0"/>
              <a:t>建筑施工行业财税难点解析</a:t>
            </a:r>
            <a:endParaRPr lang="zh-CN" altLang="en-US" sz="3200" b="1" dirty="0"/>
          </a:p>
        </p:txBody>
      </p:sp>
      <p:sp>
        <p:nvSpPr>
          <p:cNvPr id="52226" name="Subtitle 2"/>
          <p:cNvSpPr>
            <a:spLocks noGrp="1"/>
          </p:cNvSpPr>
          <p:nvPr/>
        </p:nvSpPr>
        <p:spPr>
          <a:xfrm>
            <a:off x="889000" y="4830763"/>
            <a:ext cx="2622550" cy="484187"/>
          </a:xfrm>
          <a:prstGeom prst="rect">
            <a:avLst/>
          </a:prstGeom>
          <a:noFill/>
          <a:ln w="9525">
            <a:noFill/>
          </a:ln>
        </p:spPr>
        <p:txBody>
          <a:bodyPr lIns="91440" tIns="45720" rIns="91440" bIns="45720" anchor="t" anchorCtr="0"/>
          <a:p>
            <a:pPr>
              <a:lnSpc>
                <a:spcPct val="90000"/>
              </a:lnSpc>
              <a:spcBef>
                <a:spcPts val="1000"/>
              </a:spcBef>
              <a:buFont typeface="Arial" panose="020B0604020202020204" pitchFamily="34" charset="0"/>
            </a:pPr>
            <a:endParaRPr lang="en-US" altLang="zh-CN" sz="2200" dirty="0">
              <a:solidFill>
                <a:srgbClr val="0C0B08"/>
              </a:solidFill>
              <a:latin typeface="黑体" panose="02010609060101010101" pitchFamily="49" charset="-122"/>
              <a:ea typeface="黑体" panose="02010609060101010101" pitchFamily="49" charset="-122"/>
            </a:endParaRPr>
          </a:p>
        </p:txBody>
      </p:sp>
      <p:sp>
        <p:nvSpPr>
          <p:cNvPr id="52227" name="Subtitle 2"/>
          <p:cNvSpPr>
            <a:spLocks noGrp="1"/>
          </p:cNvSpPr>
          <p:nvPr/>
        </p:nvSpPr>
        <p:spPr>
          <a:xfrm>
            <a:off x="889000" y="4346575"/>
            <a:ext cx="2622550" cy="484188"/>
          </a:xfrm>
          <a:prstGeom prst="rect">
            <a:avLst/>
          </a:prstGeom>
          <a:noFill/>
          <a:ln w="9525">
            <a:noFill/>
          </a:ln>
        </p:spPr>
        <p:txBody>
          <a:bodyPr lIns="91440" tIns="45720" rIns="91440" bIns="45720" anchor="t" anchorCtr="0"/>
          <a:p>
            <a:pPr>
              <a:lnSpc>
                <a:spcPct val="90000"/>
              </a:lnSpc>
              <a:spcBef>
                <a:spcPts val="1000"/>
              </a:spcBef>
              <a:buFont typeface="Arial" panose="020B0604020202020204" pitchFamily="34" charset="0"/>
            </a:pPr>
            <a:endParaRPr lang="zh-CN" altLang="en-GB" sz="2200" dirty="0">
              <a:solidFill>
                <a:srgbClr val="0C0B08"/>
              </a:solidFill>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1"/>
          <p:cNvSpPr>
            <a:spLocks noGrp="1"/>
          </p:cNvSpPr>
          <p:nvPr>
            <p:ph type="title"/>
          </p:nvPr>
        </p:nvSpPr>
        <p:spPr>
          <a:xfrm>
            <a:off x="1227455" y="533400"/>
            <a:ext cx="10217785" cy="1143000"/>
          </a:xfrm>
        </p:spPr>
        <p:txBody>
          <a:bodyPr vert="horz" lIns="91440" tIns="45720" rIns="91440" bIns="45720" anchor="ctr" anchorCtr="0"/>
          <a:p>
            <a:pPr algn="ctr"/>
            <a:r>
              <a:rPr lang="zh-CN" altLang="en-US"/>
              <a:t> 税务总局公告2023年第1号</a:t>
            </a:r>
            <a:endParaRPr lang="zh-CN" altLang="en-US"/>
          </a:p>
        </p:txBody>
      </p:sp>
      <p:sp>
        <p:nvSpPr>
          <p:cNvPr id="29698" name="内容占位符 2"/>
          <p:cNvSpPr>
            <a:spLocks noGrp="1"/>
          </p:cNvSpPr>
          <p:nvPr>
            <p:ph idx="1"/>
          </p:nvPr>
        </p:nvSpPr>
        <p:spPr>
          <a:xfrm>
            <a:off x="683895" y="1791970"/>
            <a:ext cx="10856595" cy="4304030"/>
          </a:xfrm>
        </p:spPr>
        <p:txBody>
          <a:bodyPr vert="horz" lIns="91440" tIns="45720" rIns="91440" bIns="45720" anchor="t" anchorCtr="0"/>
          <a:p>
            <a:pPr defTabSz="685800">
              <a:lnSpc>
                <a:spcPct val="80000"/>
              </a:lnSpc>
            </a:pPr>
            <a:r>
              <a:rPr lang="zh-CN" altLang="en-US" kern="1200">
                <a:latin typeface="+mn-lt"/>
                <a:ea typeface="+mn-ea"/>
                <a:cs typeface="+mn-cs"/>
              </a:rPr>
              <a:t>一、增值税小规模纳税人（以下简称小规模纳税人）发生增值税应税销售行为，合计月销售额未超过10万元（以1个季度为1个纳税期的，季度销售额未超过30万元，下同）的，免征增值税。</a:t>
            </a:r>
            <a:endParaRPr lang="zh-CN" altLang="en-US" kern="1200">
              <a:latin typeface="+mn-lt"/>
              <a:ea typeface="+mn-ea"/>
              <a:cs typeface="+mn-cs"/>
            </a:endParaRPr>
          </a:p>
          <a:p>
            <a:pPr defTabSz="685800">
              <a:lnSpc>
                <a:spcPct val="80000"/>
              </a:lnSpc>
            </a:pPr>
            <a:r>
              <a:rPr lang="en-US" altLang="zh-CN" kern="1200">
                <a:latin typeface="+mn-lt"/>
                <a:ea typeface="+mn-ea"/>
                <a:cs typeface="+mn-cs"/>
              </a:rPr>
              <a:t>    </a:t>
            </a:r>
            <a:r>
              <a:rPr lang="zh-CN" altLang="en-US" kern="1200">
                <a:latin typeface="+mn-lt"/>
                <a:ea typeface="+mn-ea"/>
                <a:cs typeface="+mn-cs"/>
              </a:rPr>
              <a:t>小规模纳税人发生增值税应税销售行为，合计月销售额超过10万元，但扣除本期发生的</a:t>
            </a:r>
            <a:r>
              <a:rPr lang="zh-CN" altLang="en-US" kern="1200">
                <a:solidFill>
                  <a:srgbClr val="FF0000"/>
                </a:solidFill>
                <a:latin typeface="+mn-lt"/>
                <a:ea typeface="+mn-ea"/>
                <a:cs typeface="+mn-cs"/>
              </a:rPr>
              <a:t>销售不动产</a:t>
            </a:r>
            <a:r>
              <a:rPr lang="zh-CN" altLang="en-US" kern="1200">
                <a:latin typeface="+mn-lt"/>
                <a:ea typeface="+mn-ea"/>
                <a:cs typeface="+mn-cs"/>
              </a:rPr>
              <a:t>的销售额后未超过10万元的，其销售货物、劳务、服务、无形资产取得的销售额免征增值税。</a:t>
            </a:r>
            <a:endParaRPr lang="zh-CN" altLang="en-US" kern="1200">
              <a:latin typeface="+mn-lt"/>
              <a:ea typeface="+mn-ea"/>
              <a:cs typeface="+mn-cs"/>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p>
            <a:r>
              <a:rPr lang="zh-CN" altLang="en-US"/>
              <a:t>七、《国家税务总局关于增值税发票开具有关问题的公告》（国家税务总局公告2017年第16号）第二条规定：销售方开具增值税发票时，发票内容应按照实际销售情况如实开具，不得根据购买方要求填开与实际交易不符的内容。</a:t>
            </a:r>
            <a:endParaRPr lang="zh-CN" altLang="en-US"/>
          </a:p>
          <a:p>
            <a:r>
              <a:rPr lang="zh-CN" altLang="en-US"/>
              <a:t>八、国家税务总局令第37号第二十八条规定：单位和个人在开具发票时，必须做到按照号码顺序填开，填写项目齐全，内容真实，字迹清楚，全部联次一次打印，内容完全一致，并在发票联和抵扣联加盖发票专用章。</a:t>
            </a:r>
            <a:endParaRPr lang="zh-CN" altLang="en-US"/>
          </a:p>
          <a:p>
            <a:r>
              <a:rPr lang="zh-CN" altLang="en-US"/>
              <a:t>九、国家税务总局关于停止使用货物运输业增值税专用发票有关问题的公告》（国家税务总局公告2015年第99号）第一条规定：</a:t>
            </a:r>
            <a:endParaRPr lang="zh-CN" altLang="en-US"/>
          </a:p>
          <a:p>
            <a:r>
              <a:rPr lang="zh-CN" altLang="en-US"/>
              <a:t>增值税一般纳税人提供货物运输服务，使用增值税专用发票和增值税普通发票，开具发票时应将起运地、到达地、车种车号以及运输货物信息等内容填写在发票备注栏中，如内容较多可另附清单。</a:t>
            </a:r>
            <a:endParaRPr lang="zh-CN" altLang="en-US"/>
          </a:p>
        </p:txBody>
      </p:sp>
      <p:sp>
        <p:nvSpPr>
          <p:cNvPr id="3" name="标题 2"/>
          <p:cNvSpPr>
            <a:spLocks noGrp="1"/>
          </p:cNvSpPr>
          <p:nvPr>
            <p:ph type="title"/>
          </p:nvPr>
        </p:nvSpPr>
        <p:spPr/>
        <p:txBody>
          <a:bodyPr/>
          <a:p>
            <a:r>
              <a:rPr lang="zh-CN" altLang="en-US"/>
              <a:t>发票</a:t>
            </a:r>
            <a:endParaRPr lang="zh-CN" alt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lnSpcReduction="10000"/>
          </a:bodyPr>
          <a:p>
            <a:r>
              <a:rPr lang="en-US" altLang="zh-CN"/>
              <a:t> 第二条  本办法所称税前扣除凭证,是指企业在计算企业所得税应纳税所得额时，证明与取得收入有关的、合理的支出实际发生，并据以税前扣除的各类凭证。</a:t>
            </a:r>
            <a:endParaRPr lang="en-US" altLang="zh-CN"/>
          </a:p>
          <a:p>
            <a:r>
              <a:rPr lang="en-US" altLang="zh-CN"/>
              <a:t>第六条  企业应在当年度企业所得税法规定的汇算清缴期结束前取得税前扣除凭证。</a:t>
            </a:r>
            <a:endParaRPr lang="en-US" altLang="zh-CN"/>
          </a:p>
          <a:p>
            <a:r>
              <a:rPr lang="en-US" altLang="zh-CN"/>
              <a:t>第七条  企业应将与税前扣除凭证相关的资料，包括合同协议、支出依据、付款凭证等留存备查,以证实税前扣除凭证的真实性。</a:t>
            </a:r>
            <a:endParaRPr lang="en-US" altLang="zh-CN"/>
          </a:p>
          <a:p>
            <a:r>
              <a:rPr lang="en-US" altLang="zh-CN"/>
              <a:t>第八条  税前扣除凭证按照来源分为内部凭证和外部凭证。</a:t>
            </a:r>
            <a:endParaRPr lang="en-US" altLang="zh-CN"/>
          </a:p>
          <a:p>
            <a:r>
              <a:rPr lang="en-US" altLang="zh-CN"/>
              <a:t>内部凭证是指企业自制用于成本、费用、损失和其他支出核算的会计原始凭证。内部凭证的填制和使用应当符合国家会计法律、法规等相关规定。</a:t>
            </a:r>
            <a:endParaRPr lang="en-US" altLang="zh-CN"/>
          </a:p>
          <a:p>
            <a:r>
              <a:rPr lang="en-US" altLang="zh-CN"/>
              <a:t>外部凭证是指企业发生经营活动和其他事项时，从其他单位、个人取得的用于证明其支出发生的凭证，包括但不限于发票（包括纸质发票和电子发票）、财政票据、完税凭证、收款凭证、分割单等。</a:t>
            </a:r>
            <a:endParaRPr lang="en-US" altLang="zh-CN"/>
          </a:p>
        </p:txBody>
      </p:sp>
      <p:sp>
        <p:nvSpPr>
          <p:cNvPr id="3" name="标题 2"/>
          <p:cNvSpPr>
            <a:spLocks noGrp="1"/>
          </p:cNvSpPr>
          <p:nvPr>
            <p:ph type="title"/>
          </p:nvPr>
        </p:nvSpPr>
        <p:spPr/>
        <p:txBody>
          <a:bodyPr/>
          <a:p>
            <a:r>
              <a:rPr lang="zh-CN" altLang="en-US"/>
              <a:t>《企业所得税税前扣除凭证管理办法》</a:t>
            </a:r>
            <a:endParaRPr lang="zh-CN" alt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lnSpcReduction="10000"/>
          </a:bodyPr>
          <a:p>
            <a:r>
              <a:rPr lang="en-US" altLang="zh-CN"/>
              <a:t>  第九条  企业在境内发生的支出项目属于增值税应税项目（以下简称“应税项目”）的，对方为已办理税务登记的增值税纳税人，其支出以发票（包括按照规定由税务机关代开的发票）作为税前扣除凭证；对方为依法无需办理税务登记的单位或者从事小额零星经营业务的个人，其支出以税务机关代开的发票或者收款凭证及内部凭证作为税前扣除凭证，收款凭证应载明收款单位名称、个人姓名及身份证号、支出项目、收款金额等相关信息。</a:t>
            </a:r>
            <a:endParaRPr lang="en-US" altLang="zh-CN"/>
          </a:p>
          <a:p>
            <a:r>
              <a:rPr lang="en-US" altLang="zh-CN"/>
              <a:t>小额零星经营业务的判断标准是个人从事应税项目经营业务的销售额不超过增值税相关政策规定的起征点。</a:t>
            </a:r>
            <a:endParaRPr lang="en-US" altLang="zh-CN"/>
          </a:p>
          <a:p>
            <a:r>
              <a:rPr lang="en-US" altLang="zh-CN"/>
              <a:t>税务总局对应税项目开具发票另有规定的，以规定的发票或者票据作为税前扣除凭证。</a:t>
            </a:r>
            <a:endParaRPr lang="en-US" altLang="zh-CN"/>
          </a:p>
          <a:p>
            <a:endParaRPr lang="en-US" altLang="zh-CN"/>
          </a:p>
        </p:txBody>
      </p:sp>
      <p:sp>
        <p:nvSpPr>
          <p:cNvPr id="3" name="标题 2"/>
          <p:cNvSpPr>
            <a:spLocks noGrp="1"/>
          </p:cNvSpPr>
          <p:nvPr>
            <p:ph type="title"/>
          </p:nvPr>
        </p:nvSpPr>
        <p:spPr/>
        <p:txBody>
          <a:bodyPr/>
          <a:p>
            <a:r>
              <a:rPr lang="zh-CN" altLang="en-US"/>
              <a:t>《企业所得税税前扣除凭证管理办法》共</a:t>
            </a:r>
            <a:r>
              <a:rPr lang="en-US" altLang="zh-CN"/>
              <a:t>19</a:t>
            </a:r>
            <a:r>
              <a:rPr lang="zh-CN" altLang="en-US">
                <a:ea typeface="宋体" panose="02010600030101010101" pitchFamily="2" charset="-122"/>
              </a:rPr>
              <a:t>条</a:t>
            </a:r>
            <a:endParaRPr lang="zh-CN" altLang="en-US">
              <a:ea typeface="宋体" panose="02010600030101010101" pitchFamily="2" charset="-122"/>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fontScale="90000" lnSpcReduction="20000"/>
          </a:bodyPr>
          <a:p>
            <a:r>
              <a:rPr lang="en-US" altLang="zh-CN"/>
              <a:t>  第十三条  企业应当取得而未取得发票、其他外部凭证或者取得不合规发票、不合规其他外部凭证的，若支出真实且已实际发生，应当在当年度汇算清缴期结束前，要求对方补开、换开发票、其他外部凭证。补开、换开后的发票、其他外部凭证符合规定的，可以作为税前扣除凭证。</a:t>
            </a:r>
            <a:endParaRPr lang="en-US" altLang="zh-CN"/>
          </a:p>
          <a:p>
            <a:r>
              <a:rPr lang="en-US" altLang="zh-CN"/>
              <a:t>第十四条  企业在补开、换开发票、其他外部凭证过程中，因对方注销、撤销、依法被吊销营业执照、被税务机关认定为非正常户等特殊原因无法补开、换开发票、其他外部凭证的，可凭以下资料证实支出真实性后，其支出允许税前扣除：</a:t>
            </a:r>
            <a:endParaRPr lang="en-US" altLang="zh-CN"/>
          </a:p>
          <a:p>
            <a:r>
              <a:rPr lang="en-US" altLang="zh-CN"/>
              <a:t>（一）无法补开、换开发票、其他外部凭证原因的证明资料（包括工商注销、机构撤销、列入非正常经营户、破产公告等证明资料）；</a:t>
            </a:r>
            <a:endParaRPr lang="en-US" altLang="zh-CN"/>
          </a:p>
          <a:p>
            <a:r>
              <a:rPr lang="en-US" altLang="zh-CN"/>
              <a:t>（二）相关业务活动的合同或者协议；</a:t>
            </a:r>
            <a:endParaRPr lang="en-US" altLang="zh-CN"/>
          </a:p>
          <a:p>
            <a:r>
              <a:rPr lang="en-US" altLang="zh-CN"/>
              <a:t>（三）采用非现金方式支付的付款凭证；</a:t>
            </a:r>
            <a:endParaRPr lang="en-US" altLang="zh-CN"/>
          </a:p>
          <a:p>
            <a:r>
              <a:rPr lang="en-US" altLang="zh-CN"/>
              <a:t>（四）货物运输的证明资料；</a:t>
            </a:r>
            <a:endParaRPr lang="en-US" altLang="zh-CN"/>
          </a:p>
          <a:p>
            <a:r>
              <a:rPr lang="en-US" altLang="zh-CN"/>
              <a:t>（五）货物入库、出库内部凭证；</a:t>
            </a:r>
            <a:endParaRPr lang="en-US" altLang="zh-CN"/>
          </a:p>
          <a:p>
            <a:r>
              <a:rPr lang="en-US" altLang="zh-CN"/>
              <a:t>（六）企业会计核算记录以及其他资料。</a:t>
            </a:r>
            <a:endParaRPr lang="en-US" altLang="zh-CN"/>
          </a:p>
          <a:p>
            <a:r>
              <a:rPr lang="en-US" altLang="zh-CN"/>
              <a:t>前款第一项至第三项为必备资料。</a:t>
            </a:r>
            <a:endParaRPr lang="en-US" altLang="zh-CN"/>
          </a:p>
        </p:txBody>
      </p:sp>
      <p:sp>
        <p:nvSpPr>
          <p:cNvPr id="3" name="标题 2"/>
          <p:cNvSpPr>
            <a:spLocks noGrp="1"/>
          </p:cNvSpPr>
          <p:nvPr>
            <p:ph type="title"/>
          </p:nvPr>
        </p:nvSpPr>
        <p:spPr/>
        <p:txBody>
          <a:bodyPr/>
          <a:p>
            <a:r>
              <a:rPr lang="zh-CN" altLang="en-US"/>
              <a:t>《企业所得税税前扣除凭证管理办法》</a:t>
            </a:r>
            <a:endParaRPr lang="zh-CN" alt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a:bodyPr>
          <a:p>
            <a:r>
              <a:rPr lang="en-US" altLang="zh-CN"/>
              <a:t>  第十五条  汇算清缴期结束后，税务机关发现企业应当取得而未取得发票、其他外部凭证或者取得不合规发票、不合规其他外部凭证并且告知企业的，企业应当自被告知之日起60日内补开、换开符合规定的发票、其他外部凭证。其中，因对方特殊原因无法补开、换开发票、其他外部凭证的，企业应当按照本办法第十四条的规定，自被告知之日起60日内提供可以证实其支出真实性的相关资料。</a:t>
            </a:r>
            <a:endParaRPr lang="en-US" altLang="zh-CN"/>
          </a:p>
          <a:p>
            <a:r>
              <a:rPr lang="en-US" altLang="zh-CN"/>
              <a:t>第十七条  除发生本办法第十五条规定的情形外，企业以前年度应当取得而未取得发票、其他外部凭证，且相应支出在该年度没有税前扣除的，在以后年度取得符合规定的发票、其他外部凭证或者按照本办法第十四条的规定提供可以证实其支出真实性的相关资料，相应支出可以追补至该支出发生年度税前扣除，但追补年限不得超过五年。</a:t>
            </a:r>
            <a:endParaRPr lang="en-US" altLang="zh-CN"/>
          </a:p>
        </p:txBody>
      </p:sp>
      <p:sp>
        <p:nvSpPr>
          <p:cNvPr id="3" name="标题 2"/>
          <p:cNvSpPr>
            <a:spLocks noGrp="1"/>
          </p:cNvSpPr>
          <p:nvPr>
            <p:ph type="title"/>
          </p:nvPr>
        </p:nvSpPr>
        <p:spPr/>
        <p:txBody>
          <a:bodyPr/>
          <a:p>
            <a:r>
              <a:rPr lang="zh-CN" altLang="en-US"/>
              <a:t>《企业所得税税前扣除凭证管理办法》</a:t>
            </a:r>
            <a:endParaRPr lang="zh-CN" alt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a:bodyPr>
          <a:p>
            <a:r>
              <a:rPr lang="en-US" altLang="zh-CN"/>
              <a:t> 第十八条  企业与其他企业（包括关联企业）、个人在境内共同接受应纳增值税劳务(以下简称“应税劳务”)发生的支出，采取分摊方式的，应当按照独立交易原则进行分摊，企业以发票和分割单作为税前扣除凭证，共同接受应税劳务的其他企业以企业开具的分割单作为税前扣除凭证。</a:t>
            </a:r>
            <a:endParaRPr lang="en-US" altLang="zh-CN"/>
          </a:p>
          <a:p>
            <a:r>
              <a:rPr lang="en-US" altLang="zh-CN"/>
              <a:t>企业与其他企业、个人在境内共同接受非应税劳务发生的支出，采取分摊方式的，企业以发票外的其他外部凭证和分割单作为税前扣除凭证，共同接受非应税劳务的其他企业以企业开具的分割单作为税前扣除凭证。</a:t>
            </a:r>
            <a:endParaRPr lang="en-US" altLang="zh-CN"/>
          </a:p>
          <a:p>
            <a:r>
              <a:rPr lang="en-US" altLang="zh-CN"/>
              <a:t>  第十九条  企业租用（包括企业作为单一承租方租用）办公、生产用房等资产发生的水、电、燃气、冷气、暖气、通讯线路、有线电视、网络等费用，出租方作为应税项目开具发票的，企业以发票作为税前扣除凭证；出租方采取分摊方式的，企业以出租方开具的其他外部凭证作为税前扣除凭证。</a:t>
            </a:r>
            <a:endParaRPr lang="en-US" altLang="zh-CN"/>
          </a:p>
        </p:txBody>
      </p:sp>
      <p:sp>
        <p:nvSpPr>
          <p:cNvPr id="3" name="标题 2"/>
          <p:cNvSpPr>
            <a:spLocks noGrp="1"/>
          </p:cNvSpPr>
          <p:nvPr>
            <p:ph type="title"/>
          </p:nvPr>
        </p:nvSpPr>
        <p:spPr/>
        <p:txBody>
          <a:bodyPr/>
          <a:p>
            <a:r>
              <a:rPr lang="zh-CN" altLang="en-US"/>
              <a:t>《企业所得税税前扣除凭证管理办法》</a:t>
            </a:r>
            <a:endParaRPr lang="zh-CN" alt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Rectangle 3"/>
          <p:cNvSpPr>
            <a:spLocks noGrp="1" noRot="1"/>
          </p:cNvSpPr>
          <p:nvPr>
            <p:ph type="title"/>
          </p:nvPr>
        </p:nvSpPr>
        <p:spPr>
          <a:xfrm>
            <a:off x="2135188" y="404813"/>
            <a:ext cx="7416800" cy="719137"/>
          </a:xfrm>
        </p:spPr>
        <p:txBody>
          <a:bodyPr vert="horz" wrap="square" lIns="92075" tIns="46038" rIns="92075" bIns="46038" anchor="t" anchorCtr="0"/>
          <a:p>
            <a:r>
              <a:rPr lang="zh-CN" sz="2800" b="1" dirty="0">
                <a:solidFill>
                  <a:srgbClr val="C00000"/>
                </a:solidFill>
                <a:latin typeface="黑体" panose="02010609060101010101" pitchFamily="49" charset="-122"/>
                <a:ea typeface="黑体" panose="02010609060101010101" pitchFamily="49" charset="-122"/>
              </a:rPr>
              <a:t>六、职工薪酬</a:t>
            </a:r>
            <a:endParaRPr lang="zh-CN" sz="2800" b="1" dirty="0">
              <a:solidFill>
                <a:srgbClr val="C00000"/>
              </a:solidFill>
              <a:latin typeface="黑体" panose="02010609060101010101" pitchFamily="49" charset="-122"/>
              <a:ea typeface="黑体" panose="02010609060101010101" pitchFamily="49" charset="-122"/>
            </a:endParaRPr>
          </a:p>
        </p:txBody>
      </p:sp>
      <p:sp>
        <p:nvSpPr>
          <p:cNvPr id="33795" name="Rectangle 2"/>
          <p:cNvSpPr>
            <a:spLocks noGrp="1" noRot="1" noChangeArrowheads="1"/>
          </p:cNvSpPr>
          <p:nvPr>
            <p:ph idx="1"/>
          </p:nvPr>
        </p:nvSpPr>
        <p:spPr>
          <a:xfrm>
            <a:off x="1283335" y="1170940"/>
            <a:ext cx="10111105" cy="5571490"/>
          </a:xfrm>
        </p:spPr>
        <p:txBody>
          <a:bodyPr vert="horz" wrap="square" lIns="91440" tIns="45720" rIns="91440" bIns="45720" numCol="1" anchor="t" anchorCtr="0" compatLnSpc="1"/>
          <a:lstStyle/>
          <a:p>
            <a:pPr defTabSz="685800"/>
            <a:r>
              <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 </a:t>
            </a:r>
            <a:r>
              <a:rPr lang="zh-CN" altLang="en-US" sz="2800" kern="1200">
                <a:latin typeface="微软雅黑" panose="020B0503020204020204" pitchFamily="34" charset="-122"/>
                <a:sym typeface="Arial" panose="020B0604020202020204" pitchFamily="34" charset="0"/>
              </a:rPr>
              <a:t>关于企业工资薪金及职工福利费扣除问题的通知 </a:t>
            </a:r>
            <a:endParaRPr lang="zh-CN" altLang="en-US" sz="2800" kern="1200">
              <a:latin typeface="微软雅黑" panose="020B0503020204020204" pitchFamily="34" charset="-122"/>
              <a:sym typeface="Arial" panose="020B0604020202020204" pitchFamily="34" charset="0"/>
            </a:endParaRPr>
          </a:p>
          <a:p>
            <a:pPr defTabSz="685800"/>
            <a:r>
              <a:rPr lang="zh-CN" altLang="en-US" sz="2800" kern="1200">
                <a:latin typeface="微软雅黑" panose="020B0503020204020204" pitchFamily="34" charset="-122"/>
                <a:sym typeface="Arial" panose="020B0604020202020204" pitchFamily="34" charset="0"/>
              </a:rPr>
              <a:t>国税函[2009]3号</a:t>
            </a:r>
            <a:r>
              <a:rPr lang="en-US" altLang="zh-CN" sz="2800" kern="1200">
                <a:latin typeface="微软雅黑" panose="020B0503020204020204" pitchFamily="34" charset="-122"/>
                <a:sym typeface="Arial" panose="020B0604020202020204" pitchFamily="34" charset="0"/>
              </a:rPr>
              <a:t> </a:t>
            </a:r>
            <a:r>
              <a:rPr lang="zh-CN" altLang="en-US" sz="2800" kern="1200">
                <a:latin typeface="微软雅黑" panose="020B0503020204020204" pitchFamily="34" charset="-122"/>
                <a:sym typeface="Arial" panose="020B0604020202020204" pitchFamily="34" charset="0"/>
              </a:rPr>
              <a:t>  税务机关在对工资薪金进行合理性确认时，可按以下原则掌握：</a:t>
            </a:r>
            <a:endParaRPr lang="zh-CN" altLang="en-US" sz="2800" kern="1200">
              <a:latin typeface="微软雅黑" panose="020B0503020204020204" pitchFamily="34" charset="-122"/>
              <a:ea typeface="+mn-ea"/>
              <a:cs typeface="+mn-cs"/>
              <a:sym typeface="Arial" panose="020B0604020202020204" pitchFamily="34" charset="0"/>
            </a:endParaRPr>
          </a:p>
          <a:p>
            <a:pPr defTabSz="685800"/>
            <a:r>
              <a:rPr lang="zh-CN" altLang="en-US" sz="2800" kern="1200">
                <a:latin typeface="微软雅黑" panose="020B0503020204020204" pitchFamily="34" charset="-122"/>
                <a:sym typeface="+mn-ea"/>
              </a:rPr>
              <a:t>(一)企业制订了较为规范的员工工资薪金制度；</a:t>
            </a:r>
            <a:endParaRPr lang="zh-CN" altLang="en-US" sz="2800" kern="1200">
              <a:latin typeface="微软雅黑" panose="020B0503020204020204" pitchFamily="34" charset="-122"/>
              <a:ea typeface="+mn-ea"/>
              <a:cs typeface="+mn-cs"/>
            </a:endParaRPr>
          </a:p>
          <a:p>
            <a:pPr defTabSz="685800"/>
            <a:r>
              <a:rPr lang="zh-CN" altLang="en-US" sz="2800" kern="1200">
                <a:latin typeface="微软雅黑" panose="020B0503020204020204" pitchFamily="34" charset="-122"/>
                <a:sym typeface="+mn-ea"/>
              </a:rPr>
              <a:t>(二)企业所制订的工资薪金制度符合行业及地区水平；</a:t>
            </a:r>
            <a:endParaRPr lang="zh-CN" altLang="en-US" sz="2800" kern="1200">
              <a:latin typeface="微软雅黑" panose="020B0503020204020204" pitchFamily="34" charset="-122"/>
              <a:ea typeface="+mn-ea"/>
              <a:cs typeface="+mn-cs"/>
            </a:endParaRPr>
          </a:p>
          <a:p>
            <a:pPr defTabSz="685800"/>
            <a:r>
              <a:rPr lang="zh-CN" altLang="en-US" sz="2800" kern="1200">
                <a:latin typeface="微软雅黑" panose="020B0503020204020204" pitchFamily="34" charset="-122"/>
                <a:sym typeface="+mn-ea"/>
              </a:rPr>
              <a:t>(三)企业在一定时期所发放的工资薪金是相对固定的，工资薪金的调整是有序进行的；</a:t>
            </a:r>
            <a:endParaRPr lang="zh-CN" altLang="en-US" sz="2800" kern="1200">
              <a:latin typeface="微软雅黑" panose="020B0503020204020204" pitchFamily="34" charset="-122"/>
              <a:ea typeface="+mn-ea"/>
              <a:cs typeface="+mn-cs"/>
            </a:endParaRPr>
          </a:p>
          <a:p>
            <a:pPr defTabSz="685800"/>
            <a:r>
              <a:rPr lang="zh-CN" altLang="en-US" sz="2800" kern="1200">
                <a:latin typeface="微软雅黑" panose="020B0503020204020204" pitchFamily="34" charset="-122"/>
                <a:sym typeface="+mn-ea"/>
              </a:rPr>
              <a:t>(四)企业对实际发放的工资薪金，已依法履行了代扣代缴个人所得税义务。</a:t>
            </a:r>
            <a:endParaRPr lang="zh-CN" altLang="en-US" sz="2800" kern="1200">
              <a:latin typeface="微软雅黑" panose="020B0503020204020204" pitchFamily="34" charset="-122"/>
              <a:ea typeface="+mn-ea"/>
              <a:cs typeface="+mn-cs"/>
            </a:endParaRPr>
          </a:p>
          <a:p>
            <a:pPr defTabSz="685800"/>
            <a:r>
              <a:rPr lang="zh-CN" altLang="en-US" sz="2800" kern="1200">
                <a:latin typeface="微软雅黑" panose="020B0503020204020204" pitchFamily="34" charset="-122"/>
                <a:sym typeface="+mn-ea"/>
              </a:rPr>
              <a:t>(五)有关工资薪金的安排，不以减少或逃避税款为目的；</a:t>
            </a:r>
            <a:endParaRPr lang="zh-CN" altLang="en-US" sz="2800" kern="1200">
              <a:latin typeface="微软雅黑" panose="020B0503020204020204" pitchFamily="34" charset="-122"/>
              <a:ea typeface="+mn-ea"/>
              <a:cs typeface="+mn-cs"/>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endPar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lnSpcReduction="10000"/>
          </a:bodyPr>
          <a:p>
            <a:r>
              <a:rPr lang="en-US" altLang="zh-CN"/>
              <a:t>总局公告2015年第34号   </a:t>
            </a:r>
            <a:endParaRPr lang="en-US" altLang="zh-CN"/>
          </a:p>
          <a:p>
            <a:r>
              <a:rPr lang="en-US" altLang="zh-CN"/>
              <a:t>  一、企业福利性补贴支出税前扣除问题</a:t>
            </a:r>
            <a:endParaRPr lang="en-US" altLang="zh-CN"/>
          </a:p>
          <a:p>
            <a:r>
              <a:rPr lang="en-US" altLang="zh-CN"/>
              <a:t>列入企业员工工资薪金制度</a:t>
            </a:r>
            <a:r>
              <a:rPr lang="en-US" altLang="zh-CN">
                <a:solidFill>
                  <a:srgbClr val="FF0000"/>
                </a:solidFill>
              </a:rPr>
              <a:t>、固定</a:t>
            </a:r>
            <a:r>
              <a:rPr lang="en-US" altLang="zh-CN"/>
              <a:t>与工资薪金一起发放的福利性补贴，符合《国家税务总局关于企业工资薪金及职工福利费扣除问题的通知》（国税函〔2009〕3号）第一条规定的，可作为企业发生的工资薪金支出，按规定在税前扣除。</a:t>
            </a:r>
            <a:endParaRPr lang="en-US" altLang="zh-CN"/>
          </a:p>
          <a:p>
            <a:r>
              <a:rPr lang="en-US" altLang="zh-CN"/>
              <a:t> 不能同时符合上述条件的福利性补贴，应作为国税函〔2009〕3号文件第三条规定的职工福利费，按规定计算限额税前扣除。</a:t>
            </a:r>
            <a:endParaRPr lang="en-US" altLang="zh-CN"/>
          </a:p>
          <a:p>
            <a:r>
              <a:rPr lang="en-US" altLang="zh-CN"/>
              <a:t>二、企业年度汇算清缴</a:t>
            </a:r>
            <a:r>
              <a:rPr lang="en-US" altLang="zh-CN">
                <a:solidFill>
                  <a:srgbClr val="FF0000"/>
                </a:solidFill>
              </a:rPr>
              <a:t>结束前支付</a:t>
            </a:r>
            <a:r>
              <a:rPr lang="en-US" altLang="zh-CN"/>
              <a:t>汇缴年度工资薪金税前扣除问题</a:t>
            </a:r>
            <a:endParaRPr lang="en-US" altLang="zh-CN"/>
          </a:p>
          <a:p>
            <a:r>
              <a:rPr lang="en-US" altLang="zh-CN"/>
              <a:t>企业在年度汇算清缴</a:t>
            </a:r>
            <a:r>
              <a:rPr lang="en-US" altLang="zh-CN">
                <a:solidFill>
                  <a:srgbClr val="FF0000"/>
                </a:solidFill>
              </a:rPr>
              <a:t>结束前</a:t>
            </a:r>
            <a:r>
              <a:rPr lang="en-US" altLang="zh-CN"/>
              <a:t>向员工实际支付的</a:t>
            </a:r>
            <a:r>
              <a:rPr lang="en-US" altLang="zh-CN">
                <a:solidFill>
                  <a:srgbClr val="FF0000"/>
                </a:solidFill>
              </a:rPr>
              <a:t>已预提</a:t>
            </a:r>
            <a:r>
              <a:rPr lang="en-US" altLang="zh-CN"/>
              <a:t>汇缴年度工资薪金，准予在汇缴年度按规定扣除。</a:t>
            </a:r>
            <a:endParaRPr lang="en-US" altLang="zh-CN"/>
          </a:p>
        </p:txBody>
      </p:sp>
      <p:sp>
        <p:nvSpPr>
          <p:cNvPr id="3" name="标题 2"/>
          <p:cNvSpPr>
            <a:spLocks noGrp="1"/>
          </p:cNvSpPr>
          <p:nvPr>
            <p:ph type="title"/>
          </p:nvPr>
        </p:nvSpPr>
        <p:spPr/>
        <p:txBody>
          <a:bodyPr/>
          <a:p>
            <a:r>
              <a:t>关于企业工资薪金和职工福利费等支出税前扣除问题的公告</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lnSpcReduction="10000"/>
          </a:bodyPr>
          <a:p>
            <a:r>
              <a:rPr lang="en-US" altLang="zh-CN"/>
              <a:t> 三、企业接受外部劳务派遣用工支出税前扣除问题</a:t>
            </a:r>
            <a:endParaRPr lang="en-US" altLang="zh-CN"/>
          </a:p>
          <a:p>
            <a:r>
              <a:rPr lang="en-US" altLang="zh-CN"/>
              <a:t>企业接受外部劳务派遣用工所实际发生的费用，应分两种情况按规定在税前扣除：按照协议（合同）约定直接支付给劳务派遣公司的费用，应作为劳务费支出;直接支付给员工个人的费用，应作为工资薪金支出和职工福利费支出。其中属于工资薪金支出的费用，准予计入企业工资薪金总额的基数，作为计算其他各项相关费用扣除的依据。</a:t>
            </a:r>
            <a:endParaRPr lang="en-US" altLang="zh-CN"/>
          </a:p>
          <a:p>
            <a:endParaRPr lang="en-US" altLang="zh-CN"/>
          </a:p>
        </p:txBody>
      </p:sp>
      <p:sp>
        <p:nvSpPr>
          <p:cNvPr id="3" name="标题 2"/>
          <p:cNvSpPr>
            <a:spLocks noGrp="1"/>
          </p:cNvSpPr>
          <p:nvPr>
            <p:ph type="title"/>
          </p:nvPr>
        </p:nvSpPr>
        <p:spPr/>
        <p:txBody>
          <a:bodyPr/>
          <a:p>
            <a:r>
              <a:t>关于企业工资薪金和职工福利费等支出税前扣除问题的公告</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lnSpcReduction="10000"/>
          </a:bodyPr>
          <a:p>
            <a:r>
              <a:rPr lang="en-US" altLang="zh-CN"/>
              <a:t> 关于季节工、临时工等费用税前扣除问题</a:t>
            </a:r>
            <a:endParaRPr lang="en-US" altLang="zh-CN"/>
          </a:p>
          <a:p>
            <a:r>
              <a:rPr lang="en-US" altLang="zh-CN"/>
              <a:t>   企业因雇用季节工、临时工、实习生、返聘离退休人员以及接受外部劳务派遣用工所实际发生的费用，应区分为工资薪金支出和职工福利费支出，并按《企业所得税法》规定在企业所得税前扣除。其中属于工资薪金支出的，准予计入企业工资薪金总额的基数，作为计算其他各项相关费用扣除的依据。</a:t>
            </a:r>
            <a:endParaRPr lang="en-US" altLang="zh-CN"/>
          </a:p>
        </p:txBody>
      </p:sp>
      <p:sp>
        <p:nvSpPr>
          <p:cNvPr id="3" name="标题 2"/>
          <p:cNvSpPr>
            <a:spLocks noGrp="1"/>
          </p:cNvSpPr>
          <p:nvPr>
            <p:ph type="title"/>
          </p:nvPr>
        </p:nvSpPr>
        <p:spPr/>
        <p:txBody>
          <a:bodyPr/>
          <a:p>
            <a:r>
              <a:t>国家税务总局公告2012年第15号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1"/>
          <p:cNvSpPr>
            <a:spLocks noGrp="1"/>
          </p:cNvSpPr>
          <p:nvPr>
            <p:ph type="title"/>
          </p:nvPr>
        </p:nvSpPr>
        <p:spPr>
          <a:xfrm>
            <a:off x="1227455" y="533400"/>
            <a:ext cx="10217785" cy="1143000"/>
          </a:xfrm>
        </p:spPr>
        <p:txBody>
          <a:bodyPr vert="horz" lIns="91440" tIns="45720" rIns="91440" bIns="45720" anchor="ctr" anchorCtr="0"/>
          <a:p>
            <a:pPr algn="ctr"/>
            <a:r>
              <a:rPr lang="zh-CN" altLang="en-US"/>
              <a:t> 税务总局公告2023年第1号</a:t>
            </a:r>
            <a:endParaRPr lang="zh-CN" altLang="en-US"/>
          </a:p>
        </p:txBody>
      </p:sp>
      <p:sp>
        <p:nvSpPr>
          <p:cNvPr id="29698" name="内容占位符 2"/>
          <p:cNvSpPr>
            <a:spLocks noGrp="1"/>
          </p:cNvSpPr>
          <p:nvPr>
            <p:ph idx="1"/>
          </p:nvPr>
        </p:nvSpPr>
        <p:spPr>
          <a:xfrm>
            <a:off x="683895" y="1791970"/>
            <a:ext cx="10856595" cy="4304030"/>
          </a:xfrm>
        </p:spPr>
        <p:txBody>
          <a:bodyPr vert="horz" lIns="91440" tIns="45720" rIns="91440" bIns="45720" anchor="t" anchorCtr="0"/>
          <a:p>
            <a:pPr defTabSz="685800">
              <a:lnSpc>
                <a:spcPct val="80000"/>
              </a:lnSpc>
            </a:pPr>
            <a:r>
              <a:rPr lang="zh-CN" altLang="en-US" kern="1200">
                <a:latin typeface="+mn-lt"/>
                <a:ea typeface="+mn-ea"/>
                <a:cs typeface="+mn-cs"/>
              </a:rPr>
              <a:t>二、适用增值税差额征税政策的小规模纳税人，以差额后的销售额确定是否可以享受1号公告第一条规定的免征增值税政策。</a:t>
            </a:r>
            <a:endParaRPr lang="zh-CN" altLang="en-US" kern="1200">
              <a:latin typeface="+mn-lt"/>
              <a:ea typeface="+mn-ea"/>
              <a:cs typeface="+mn-cs"/>
            </a:endParaRPr>
          </a:p>
          <a:p>
            <a:pPr defTabSz="685800">
              <a:lnSpc>
                <a:spcPct val="80000"/>
              </a:lnSpc>
            </a:pPr>
            <a:r>
              <a:rPr lang="zh-CN" altLang="en-US" kern="1200">
                <a:latin typeface="+mn-lt"/>
                <a:ea typeface="+mn-ea"/>
                <a:cs typeface="+mn-cs"/>
              </a:rPr>
              <a:t>《增值税及附加税费申报表（小规模纳税人适用）》中的“免税销售额”相关栏次，填写差额后的销售额。</a:t>
            </a:r>
            <a:endParaRPr lang="zh-CN" altLang="en-US" kern="1200">
              <a:latin typeface="+mn-lt"/>
              <a:ea typeface="+mn-ea"/>
              <a:cs typeface="+mn-cs"/>
            </a:endParaRPr>
          </a:p>
          <a:p>
            <a:pPr defTabSz="685800">
              <a:lnSpc>
                <a:spcPct val="80000"/>
              </a:lnSpc>
            </a:pPr>
            <a:r>
              <a:rPr lang="zh-CN" altLang="en-US" kern="1200">
                <a:latin typeface="+mn-lt"/>
                <a:ea typeface="+mn-ea"/>
                <a:cs typeface="+mn-cs"/>
              </a:rPr>
              <a:t>三、《中华人民共和国增值税暂行条例实施细则》第九条所称的其他个人，采取一次性收取租金形式出租不动产取得的租金收入，可在对应的租赁期内平均分摊，分摊后的月租金收入未超过10万元的，免征增值税。</a:t>
            </a:r>
            <a:endParaRPr lang="zh-CN" altLang="en-US" kern="1200">
              <a:latin typeface="+mn-lt"/>
              <a:ea typeface="+mn-ea"/>
              <a:cs typeface="+mn-cs"/>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lnSpcReduction="10000"/>
          </a:bodyPr>
          <a:p>
            <a:r>
              <a:rPr lang="en-US" altLang="zh-CN"/>
              <a:t>  国家税务总局公告2012年第18号</a:t>
            </a:r>
            <a:endParaRPr lang="en-US" altLang="zh-CN"/>
          </a:p>
          <a:p>
            <a:r>
              <a:rPr lang="en-US" altLang="zh-CN"/>
              <a:t>（一）对股权激励计划实行后立即可以行权的，上市公司可以根据实际行权时该股票的公允价格与激励对象实际行权支付价格的差额和数量，计算确定作为当年上市公司工资薪金支出，依照税法规定进行税前扣除。</a:t>
            </a:r>
            <a:endParaRPr lang="en-US" altLang="zh-CN"/>
          </a:p>
          <a:p>
            <a:r>
              <a:rPr lang="en-US" altLang="zh-CN"/>
              <a:t>（二）对股权激励计划实行后，需待一定服务年限或者达到规定业绩条件（以下简称等待期）方可行权的。上市公司等待期内会计上计算确认的相关成本费用，不得在对应年度计算缴纳企业所得税时扣除。在股权激励计划可行权后，上市公司方可根据该股票实际行权时的公允价格与当年激励对象实际行权支付价格的差额及数量，计算确定作为当年上市公司工资薪金支出，依照税法规定进行税前扣除。</a:t>
            </a:r>
            <a:endParaRPr lang="en-US" altLang="zh-CN"/>
          </a:p>
        </p:txBody>
      </p:sp>
      <p:sp>
        <p:nvSpPr>
          <p:cNvPr id="3" name="标题 2"/>
          <p:cNvSpPr>
            <a:spLocks noGrp="1"/>
          </p:cNvSpPr>
          <p:nvPr>
            <p:ph type="title"/>
          </p:nvPr>
        </p:nvSpPr>
        <p:spPr/>
        <p:txBody>
          <a:bodyPr>
            <a:normAutofit/>
          </a:bodyPr>
          <a:p>
            <a:r>
              <a:rPr lang="en-US"/>
              <a:t> </a:t>
            </a:r>
            <a:r>
              <a:t>关于我国居民企业实行股权激励计划有关企业所得税处理问题的公告</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lnSpcReduction="10000"/>
          </a:bodyPr>
          <a:p>
            <a:r>
              <a:rPr lang="en-US" altLang="zh-CN"/>
              <a:t>税务机关的文件有国税函（2009）3号，国家税务总局公告2015年第34号。财政机关的文件有：财企[2009]242号 。对于企业所得税的处理，小结如下：</a:t>
            </a:r>
            <a:endParaRPr lang="en-US" altLang="zh-CN"/>
          </a:p>
          <a:p>
            <a:r>
              <a:rPr lang="en-US" altLang="zh-CN"/>
              <a:t>一、列入企业员工工资薪金制度、固定与工资薪金一起发放的福利性补贴，可作为企业发生的工资薪金支出，按规定在税前扣除。</a:t>
            </a:r>
            <a:endParaRPr lang="en-US" altLang="zh-CN"/>
          </a:p>
          <a:p>
            <a:r>
              <a:rPr lang="en-US" altLang="zh-CN"/>
              <a:t>二、职工交通补贴和供暖费补贴</a:t>
            </a:r>
            <a:r>
              <a:rPr lang="en-US" altLang="zh-CN">
                <a:solidFill>
                  <a:srgbClr val="FF0000"/>
                </a:solidFill>
              </a:rPr>
              <a:t>属于职工福利费</a:t>
            </a:r>
            <a:r>
              <a:rPr lang="en-US" altLang="zh-CN"/>
              <a:t> ，可以在成本核算，但是在企业所得税扣除时，不得按照第一条处理。（见税务总局的解答）。</a:t>
            </a:r>
            <a:endParaRPr lang="en-US" altLang="zh-CN"/>
          </a:p>
          <a:p>
            <a:r>
              <a:rPr lang="en-US" altLang="zh-CN"/>
              <a:t>三、职工因公外地就医费用、暂未实行医疗统筹企业职工医疗费用、离退休人员统筹外费用、职工供养直系亲属医疗补贴、职工疗养费用、防暑降温费、职工困难补助、救济费、职工食堂经费补贴、自办职工食堂经费补贴或未办职工食堂统一供应午餐支出、抚恤费、葬补助费、职工异地安家费、独生子女费、探亲假路费、企业尚未分离的内设集体福利部门所发生的设备、设施和人员费用要在</a:t>
            </a:r>
            <a:r>
              <a:rPr lang="en-US" altLang="zh-CN">
                <a:solidFill>
                  <a:srgbClr val="FF0000"/>
                </a:solidFill>
              </a:rPr>
              <a:t>职工福利费核算</a:t>
            </a:r>
            <a:r>
              <a:rPr lang="en-US" altLang="zh-CN"/>
              <a:t>。    </a:t>
            </a:r>
            <a:endParaRPr lang="en-US" altLang="zh-CN"/>
          </a:p>
        </p:txBody>
      </p:sp>
      <p:sp>
        <p:nvSpPr>
          <p:cNvPr id="3" name="标题 2"/>
          <p:cNvSpPr>
            <a:spLocks noGrp="1"/>
          </p:cNvSpPr>
          <p:nvPr>
            <p:ph type="title"/>
          </p:nvPr>
        </p:nvSpPr>
        <p:spPr/>
        <p:txBody>
          <a:bodyPr>
            <a:normAutofit/>
          </a:bodyPr>
          <a:p>
            <a:r>
              <a:rPr lang="zh-CN" altLang="en-US">
                <a:ea typeface="宋体" panose="02010600030101010101" pitchFamily="2" charset="-122"/>
              </a:rPr>
              <a:t>职工福利费</a:t>
            </a:r>
            <a:r>
              <a:rPr lang="en-US"/>
              <a:t> </a:t>
            </a:r>
            <a:r>
              <a:rPr lang="en-US"/>
              <a:t> </a:t>
            </a:r>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lnSpcReduction="10000"/>
          </a:bodyPr>
          <a:p>
            <a:r>
              <a:rPr lang="en-US" altLang="zh-CN"/>
              <a:t> 国家税务总局公告2011年第34号</a:t>
            </a:r>
            <a:endParaRPr lang="en-US" altLang="zh-CN"/>
          </a:p>
          <a:p>
            <a:r>
              <a:rPr lang="en-US" altLang="zh-CN"/>
              <a:t>关于企业员工服饰费用支出扣除问题</a:t>
            </a:r>
            <a:endParaRPr lang="en-US" altLang="zh-CN"/>
          </a:p>
          <a:p>
            <a:r>
              <a:rPr lang="en-US" altLang="zh-CN"/>
              <a:t>　企业根据其工作性质和特点，由企业统一制作并要求员工工作时统一着装所发生的工作服饰费用，根据《实施条例》第二十七条的规定，可以作为企业合理的支出给予税前扣除。</a:t>
            </a:r>
            <a:endParaRPr lang="en-US" altLang="zh-CN"/>
          </a:p>
        </p:txBody>
      </p:sp>
      <p:sp>
        <p:nvSpPr>
          <p:cNvPr id="3" name="标题 2"/>
          <p:cNvSpPr>
            <a:spLocks noGrp="1"/>
          </p:cNvSpPr>
          <p:nvPr>
            <p:ph type="title"/>
          </p:nvPr>
        </p:nvSpPr>
        <p:spPr/>
        <p:txBody>
          <a:bodyPr>
            <a:normAutofit/>
          </a:bodyPr>
          <a:p>
            <a:r>
              <a:rPr lang="zh-CN" altLang="en-US">
                <a:ea typeface="宋体" panose="02010600030101010101" pitchFamily="2" charset="-122"/>
              </a:rPr>
              <a:t>职工福利费</a:t>
            </a:r>
            <a:r>
              <a:rPr lang="en-US"/>
              <a:t> </a:t>
            </a:r>
            <a:r>
              <a:rPr lang="en-US"/>
              <a:t> </a:t>
            </a:r>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233" name="标题 1"/>
          <p:cNvSpPr>
            <a:spLocks noGrp="1"/>
          </p:cNvSpPr>
          <p:nvPr>
            <p:ph type="title"/>
          </p:nvPr>
        </p:nvSpPr>
        <p:spPr>
          <a:xfrm>
            <a:off x="1828800" y="483235"/>
            <a:ext cx="9018905" cy="822325"/>
          </a:xfrm>
        </p:spPr>
        <p:txBody>
          <a:bodyPr vert="horz" lIns="91440" tIns="45720" rIns="91440" bIns="45720" anchor="ctr" anchorCtr="0"/>
          <a:p>
            <a:r>
              <a:rPr lang="zh-CN" altLang="en-US" sz="4000"/>
              <a:t>七、利息</a:t>
            </a:r>
            <a:endParaRPr lang="zh-CN" altLang="en-US" sz="4000"/>
          </a:p>
        </p:txBody>
      </p:sp>
      <p:sp>
        <p:nvSpPr>
          <p:cNvPr id="223234" name="内容占位符 2"/>
          <p:cNvSpPr>
            <a:spLocks noGrp="1"/>
          </p:cNvSpPr>
          <p:nvPr>
            <p:ph idx="1"/>
          </p:nvPr>
        </p:nvSpPr>
        <p:spPr>
          <a:xfrm>
            <a:off x="1155700" y="1267460"/>
            <a:ext cx="10636250" cy="4828540"/>
          </a:xfrm>
        </p:spPr>
        <p:txBody>
          <a:bodyPr vert="horz" lIns="91440" tIns="45720" rIns="91440" bIns="45720" anchor="t" anchorCtr="0"/>
          <a:p>
            <a:pPr defTabSz="685800"/>
            <a:r>
              <a:rPr lang="zh-CN" altLang="en-US">
                <a:sym typeface="+mn-ea"/>
              </a:rPr>
              <a:t>国税函[2009]777号 企业向自然人借款的利息</a:t>
            </a:r>
            <a:endParaRPr lang="zh-CN" altLang="en-US"/>
          </a:p>
          <a:p>
            <a:pPr defTabSz="685800"/>
            <a:r>
              <a:rPr lang="zh-CN" altLang="en-US" kern="1200">
                <a:latin typeface="+mn-lt"/>
                <a:ea typeface="+mn-ea"/>
                <a:cs typeface="+mn-cs"/>
              </a:rPr>
              <a:t>企业向除第一条规定以外的内部职工或其他人员借款的利息支出，其借款情况同时符合以下条件的，其利息支出在不超过按照金融企业同期同类贷款利率计算的数额的部分, 根据税法第八条和税法实施条例第二十七条规定，准予扣除。</a:t>
            </a:r>
            <a:endParaRPr lang="zh-CN" altLang="en-US" kern="1200">
              <a:latin typeface="+mn-lt"/>
              <a:ea typeface="+mn-ea"/>
              <a:cs typeface="+mn-cs"/>
            </a:endParaRPr>
          </a:p>
          <a:p>
            <a:pPr defTabSz="685800"/>
            <a:r>
              <a:rPr lang="zh-CN" altLang="en-US" kern="1200">
                <a:latin typeface="+mn-lt"/>
                <a:ea typeface="+mn-ea"/>
                <a:cs typeface="+mn-cs"/>
              </a:rPr>
              <a:t>（一）企业与个人之间的借贷是真实、合法、有效的，并且不具有非法集资目的或其他违反法律、法规的行为</a:t>
            </a:r>
            <a:endParaRPr lang="zh-CN" altLang="en-US" kern="1200">
              <a:latin typeface="+mn-lt"/>
              <a:ea typeface="+mn-ea"/>
              <a:cs typeface="+mn-cs"/>
            </a:endParaRPr>
          </a:p>
          <a:p>
            <a:pPr defTabSz="685800"/>
            <a:r>
              <a:rPr lang="zh-CN" altLang="en-US" kern="1200">
                <a:latin typeface="+mn-lt"/>
                <a:ea typeface="+mn-ea"/>
                <a:cs typeface="+mn-cs"/>
              </a:rPr>
              <a:t>（二）企业与个人之间签订了借款合同。</a:t>
            </a:r>
            <a:endParaRPr lang="zh-CN" altLang="en-US" kern="1200">
              <a:latin typeface="+mn-lt"/>
              <a:ea typeface="+mn-ea"/>
              <a:cs typeface="+mn-cs"/>
            </a:endParaRPr>
          </a:p>
        </p:txBody>
      </p:sp>
    </p:spTree>
    <p:custDataLst>
      <p:tags r:id="rId1"/>
    </p:custData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2209" name="标题 1"/>
          <p:cNvSpPr>
            <a:spLocks noGrp="1"/>
          </p:cNvSpPr>
          <p:nvPr>
            <p:ph type="title"/>
          </p:nvPr>
        </p:nvSpPr>
        <p:spPr>
          <a:xfrm>
            <a:off x="1828800" y="533400"/>
            <a:ext cx="10058400" cy="687070"/>
          </a:xfrm>
        </p:spPr>
        <p:txBody>
          <a:bodyPr vert="horz" lIns="91440" tIns="45720" rIns="91440" bIns="45720" anchor="ctr" anchorCtr="0"/>
          <a:p>
            <a:r>
              <a:rPr lang="zh-CN" altLang="en-US"/>
              <a:t>财税[2008]121号 </a:t>
            </a:r>
            <a:endParaRPr lang="zh-CN" altLang="en-US"/>
          </a:p>
        </p:txBody>
      </p:sp>
      <p:sp>
        <p:nvSpPr>
          <p:cNvPr id="222210" name="内容占位符 2"/>
          <p:cNvSpPr>
            <a:spLocks noGrp="1"/>
          </p:cNvSpPr>
          <p:nvPr>
            <p:ph idx="1"/>
          </p:nvPr>
        </p:nvSpPr>
        <p:spPr>
          <a:xfrm>
            <a:off x="1198880" y="1413510"/>
            <a:ext cx="10448925" cy="4682490"/>
          </a:xfrm>
        </p:spPr>
        <p:txBody>
          <a:bodyPr vert="horz" lIns="91440" tIns="45720" rIns="91440" bIns="45720" anchor="t" anchorCtr="0"/>
          <a:p>
            <a:pPr defTabSz="685800">
              <a:lnSpc>
                <a:spcPct val="80000"/>
              </a:lnSpc>
            </a:pPr>
            <a:r>
              <a:rPr lang="zh-CN" altLang="en-US" sz="2800" kern="1200">
                <a:latin typeface="+mn-lt"/>
                <a:ea typeface="+mn-ea"/>
                <a:cs typeface="+mn-cs"/>
              </a:rPr>
              <a:t>一、在计算应纳税所得额时，企业实际支付给关联方的利息支出，不超过以下规定比例和税法及其实施条例有关规定计算的部分，准予扣除，超过的部分不得在发生当期和以后年度扣除。</a:t>
            </a:r>
            <a:endParaRPr lang="zh-CN" altLang="en-US" sz="2800" kern="1200">
              <a:latin typeface="+mn-lt"/>
              <a:ea typeface="+mn-ea"/>
              <a:cs typeface="+mn-cs"/>
            </a:endParaRPr>
          </a:p>
          <a:p>
            <a:pPr defTabSz="685800">
              <a:lnSpc>
                <a:spcPct val="80000"/>
              </a:lnSpc>
            </a:pPr>
            <a:r>
              <a:rPr lang="zh-CN" altLang="en-US" sz="2800" kern="1200">
                <a:latin typeface="+mn-lt"/>
                <a:ea typeface="+mn-ea"/>
                <a:cs typeface="+mn-cs"/>
              </a:rPr>
              <a:t>企业实际支付给关联方的利息支出，符合本通知第二条规定外，其接受关联方债权性投资与其权益性投资比例为： </a:t>
            </a:r>
            <a:endParaRPr lang="zh-CN" altLang="en-US" sz="2800" kern="1200">
              <a:latin typeface="+mn-lt"/>
              <a:ea typeface="+mn-ea"/>
              <a:cs typeface="+mn-cs"/>
            </a:endParaRPr>
          </a:p>
          <a:p>
            <a:pPr defTabSz="685800">
              <a:lnSpc>
                <a:spcPct val="80000"/>
              </a:lnSpc>
            </a:pPr>
            <a:r>
              <a:rPr lang="zh-CN" altLang="en-US" sz="2800" kern="1200">
                <a:latin typeface="+mn-lt"/>
                <a:ea typeface="+mn-ea"/>
                <a:cs typeface="+mn-cs"/>
              </a:rPr>
              <a:t>（一）金融企业，为5：1；</a:t>
            </a:r>
            <a:endParaRPr lang="zh-CN" altLang="en-US" sz="2800" kern="1200">
              <a:latin typeface="+mn-lt"/>
              <a:ea typeface="+mn-ea"/>
              <a:cs typeface="+mn-cs"/>
            </a:endParaRPr>
          </a:p>
          <a:p>
            <a:pPr defTabSz="685800">
              <a:lnSpc>
                <a:spcPct val="80000"/>
              </a:lnSpc>
            </a:pPr>
            <a:r>
              <a:rPr lang="zh-CN" altLang="en-US" sz="2800" kern="1200">
                <a:latin typeface="+mn-lt"/>
                <a:ea typeface="+mn-ea"/>
                <a:cs typeface="+mn-cs"/>
              </a:rPr>
              <a:t>（二）其他企业，为2：1；</a:t>
            </a:r>
            <a:endParaRPr lang="zh-CN" altLang="en-US" sz="2800" kern="1200">
              <a:latin typeface="+mn-lt"/>
              <a:ea typeface="+mn-ea"/>
              <a:cs typeface="+mn-cs"/>
            </a:endParaRPr>
          </a:p>
          <a:p>
            <a:pPr defTabSz="685800">
              <a:lnSpc>
                <a:spcPct val="80000"/>
              </a:lnSpc>
            </a:pPr>
            <a:r>
              <a:rPr lang="zh-CN" altLang="en-US" sz="2800" kern="1200">
                <a:latin typeface="+mn-lt"/>
                <a:ea typeface="+mn-ea"/>
                <a:cs typeface="+mn-cs"/>
              </a:rPr>
              <a:t>二、企业如果能够按照税法及其实施条例的有关规定提供相关资料，并证明相关交易活动符合独立交易原则的；或者该企业的实际税负不高于境内关联方的，其实际支付给境内关联方的利息支出，在计算应纳税所得额时准予扣除。</a:t>
            </a:r>
            <a:endParaRPr lang="zh-CN" altLang="en-US" sz="2800" kern="1200">
              <a:latin typeface="+mn-lt"/>
              <a:ea typeface="+mn-ea"/>
              <a:cs typeface="+mn-cs"/>
            </a:endParaRPr>
          </a:p>
        </p:txBody>
      </p:sp>
    </p:spTree>
    <p:custDataLst>
      <p:tags r:id="rId1"/>
    </p:custData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57" name="标题 1"/>
          <p:cNvSpPr>
            <a:spLocks noGrp="1"/>
          </p:cNvSpPr>
          <p:nvPr>
            <p:ph type="title"/>
          </p:nvPr>
        </p:nvSpPr>
        <p:spPr>
          <a:xfrm>
            <a:off x="1828800" y="533400"/>
            <a:ext cx="9062085" cy="1143000"/>
          </a:xfrm>
        </p:spPr>
        <p:txBody>
          <a:bodyPr vert="horz" lIns="91440" tIns="45720" rIns="91440" bIns="45720" anchor="ctr" anchorCtr="0"/>
          <a:p>
            <a:r>
              <a:rPr lang="zh-CN" altLang="en-US"/>
              <a:t>国税函[2009]312号：投资不到位</a:t>
            </a:r>
            <a:endParaRPr lang="zh-CN" altLang="en-US"/>
          </a:p>
        </p:txBody>
      </p:sp>
      <p:sp>
        <p:nvSpPr>
          <p:cNvPr id="224258" name="内容占位符 2"/>
          <p:cNvSpPr>
            <a:spLocks noGrp="1"/>
          </p:cNvSpPr>
          <p:nvPr>
            <p:ph idx="1"/>
          </p:nvPr>
        </p:nvSpPr>
        <p:spPr>
          <a:xfrm>
            <a:off x="1515745" y="1981200"/>
            <a:ext cx="9556750" cy="4114800"/>
          </a:xfrm>
        </p:spPr>
        <p:txBody>
          <a:bodyPr vert="horz" lIns="91440" tIns="45720" rIns="91440" bIns="45720" anchor="t" anchorCtr="0"/>
          <a:p>
            <a:pPr defTabSz="685800"/>
            <a:r>
              <a:rPr lang="zh-CN" altLang="en-US" kern="1200">
                <a:latin typeface="+mn-lt"/>
                <a:ea typeface="+mn-ea"/>
                <a:cs typeface="+mn-cs"/>
              </a:rPr>
              <a:t>凡企业投资者在规定期限内未缴足其应缴资本额的，该企业对外借款所发生的利息，相当于投资者实缴资本额与在规定期限内应缴资本额的差额应计付的利息，其不属于企业合理的支出，应由企业投资者负担，不得在计算企业应纳税所得额时扣除。</a:t>
            </a:r>
            <a:endParaRPr lang="zh-CN" altLang="en-US" kern="1200">
              <a:latin typeface="+mn-lt"/>
              <a:ea typeface="+mn-ea"/>
              <a:cs typeface="+mn-cs"/>
            </a:endParaRPr>
          </a:p>
        </p:txBody>
      </p:sp>
    </p:spTree>
    <p:custDataLst>
      <p:tags r:id="rId1"/>
    </p:custData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57" name="标题 1"/>
          <p:cNvSpPr>
            <a:spLocks noGrp="1"/>
          </p:cNvSpPr>
          <p:nvPr>
            <p:ph type="title"/>
          </p:nvPr>
        </p:nvSpPr>
        <p:spPr>
          <a:xfrm>
            <a:off x="1828800" y="533400"/>
            <a:ext cx="9062085" cy="858520"/>
          </a:xfrm>
        </p:spPr>
        <p:txBody>
          <a:bodyPr vert="horz" lIns="91440" tIns="45720" rIns="91440" bIns="45720" anchor="ctr" anchorCtr="0"/>
          <a:p>
            <a:r>
              <a:rPr lang="en-US" altLang="zh-CN"/>
              <a:t>企业投资的借款费用 </a:t>
            </a:r>
            <a:endParaRPr lang="en-US" altLang="zh-CN"/>
          </a:p>
        </p:txBody>
      </p:sp>
      <p:sp>
        <p:nvSpPr>
          <p:cNvPr id="224258" name="内容占位符 2"/>
          <p:cNvSpPr>
            <a:spLocks noGrp="1"/>
          </p:cNvSpPr>
          <p:nvPr>
            <p:ph idx="1"/>
          </p:nvPr>
        </p:nvSpPr>
        <p:spPr>
          <a:xfrm>
            <a:off x="1515745" y="1981200"/>
            <a:ext cx="9556750" cy="4114800"/>
          </a:xfrm>
        </p:spPr>
        <p:txBody>
          <a:bodyPr vert="horz" lIns="91440" tIns="45720" rIns="91440" bIns="45720" anchor="t" anchorCtr="0"/>
          <a:p>
            <a:pPr defTabSz="685800"/>
            <a:r>
              <a:rPr lang="zh-CN" altLang="en-US" kern="1200">
                <a:latin typeface="+mn-lt"/>
                <a:ea typeface="+mn-ea"/>
                <a:cs typeface="+mn-cs"/>
              </a:rPr>
              <a:t>纳税人为对外投资而发生的借款费用，符合《中华人民共和国企业所得税暂行条例》第六条和《企业所得税税前扣除办法》（国税发[2000]84号）第三十六条规定的，可以直接扣除，不需要资本化计入有关投资的成本。国税发[2003]45号</a:t>
            </a:r>
            <a:endParaRPr lang="zh-CN" altLang="en-US" kern="1200">
              <a:latin typeface="+mn-lt"/>
              <a:ea typeface="+mn-ea"/>
              <a:cs typeface="+mn-cs"/>
            </a:endParaRPr>
          </a:p>
        </p:txBody>
      </p:sp>
    </p:spTree>
    <p:custDataLst>
      <p:tags r:id="rId1"/>
    </p:custData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81" name="标题 1"/>
          <p:cNvSpPr>
            <a:spLocks noGrp="1"/>
          </p:cNvSpPr>
          <p:nvPr>
            <p:ph type="title"/>
          </p:nvPr>
        </p:nvSpPr>
        <p:spPr>
          <a:xfrm>
            <a:off x="1828800" y="533400"/>
            <a:ext cx="9255760" cy="1143000"/>
          </a:xfrm>
        </p:spPr>
        <p:txBody>
          <a:bodyPr vert="horz" lIns="91440" tIns="45720" rIns="91440" bIns="45720" anchor="ctr" anchorCtr="0"/>
          <a:p>
            <a:r>
              <a:rPr lang="zh-CN" altLang="en-US"/>
              <a:t>八、管理费</a:t>
            </a:r>
            <a:endParaRPr lang="zh-CN" altLang="en-US"/>
          </a:p>
        </p:txBody>
      </p:sp>
      <p:sp>
        <p:nvSpPr>
          <p:cNvPr id="225282" name="内容占位符 2"/>
          <p:cNvSpPr>
            <a:spLocks noGrp="1"/>
          </p:cNvSpPr>
          <p:nvPr>
            <p:ph idx="1"/>
          </p:nvPr>
        </p:nvSpPr>
        <p:spPr>
          <a:xfrm>
            <a:off x="1828800" y="1981200"/>
            <a:ext cx="9415780" cy="4114800"/>
          </a:xfrm>
        </p:spPr>
        <p:txBody>
          <a:bodyPr vert="horz" lIns="91440" tIns="45720" rIns="91440" bIns="45720" anchor="t" anchorCtr="0"/>
          <a:p>
            <a:pPr defTabSz="685800"/>
            <a:r>
              <a:rPr lang="zh-CN" altLang="en-US" kern="1200">
                <a:latin typeface="+mn-lt"/>
                <a:ea typeface="+mn-ea"/>
                <a:cs typeface="+mn-cs"/>
              </a:rPr>
              <a:t>《企业所得税法实施细则》</a:t>
            </a:r>
            <a:endParaRPr lang="zh-CN" altLang="en-US" kern="1200">
              <a:latin typeface="+mn-lt"/>
              <a:ea typeface="+mn-ea"/>
              <a:cs typeface="+mn-cs"/>
            </a:endParaRPr>
          </a:p>
          <a:p>
            <a:pPr defTabSz="685800"/>
            <a:r>
              <a:rPr lang="zh-CN" altLang="en-US" kern="1200">
                <a:latin typeface="+mn-lt"/>
                <a:ea typeface="+mn-ea"/>
                <a:cs typeface="+mn-cs"/>
              </a:rPr>
              <a:t>第四十九条　企业之间支付的管理费、企业内营业机构之间支付的租金和特许权使用费，以及非银行企业内营业机构之间支付的利息，不得扣除。</a:t>
            </a:r>
            <a:endParaRPr lang="zh-CN" altLang="en-US" kern="1200">
              <a:latin typeface="+mn-lt"/>
              <a:ea typeface="+mn-ea"/>
              <a:cs typeface="+mn-cs"/>
            </a:endParaRPr>
          </a:p>
          <a:p>
            <a:pPr defTabSz="685800"/>
            <a:endParaRPr lang="zh-CN" altLang="en-US" kern="1200">
              <a:latin typeface="+mn-lt"/>
              <a:ea typeface="+mn-ea"/>
              <a:cs typeface="+mn-cs"/>
            </a:endParaRPr>
          </a:p>
        </p:txBody>
      </p:sp>
    </p:spTree>
    <p:custDataLst>
      <p:tags r:id="rId1"/>
    </p:custData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6305" name="标题 1"/>
          <p:cNvSpPr>
            <a:spLocks noGrp="1"/>
          </p:cNvSpPr>
          <p:nvPr>
            <p:ph type="title"/>
          </p:nvPr>
        </p:nvSpPr>
        <p:spPr/>
        <p:txBody>
          <a:bodyPr vert="horz" lIns="91440" tIns="45720" rIns="91440" bIns="45720" anchor="ctr" anchorCtr="0"/>
          <a:p>
            <a:pPr algn="ctr"/>
            <a:r>
              <a:rPr lang="zh-CN" altLang="en-US"/>
              <a:t>国税发〔2008〕86号</a:t>
            </a:r>
            <a:endParaRPr lang="zh-CN" altLang="en-US"/>
          </a:p>
        </p:txBody>
      </p:sp>
      <p:sp>
        <p:nvSpPr>
          <p:cNvPr id="226306" name="内容占位符 2"/>
          <p:cNvSpPr>
            <a:spLocks noGrp="1"/>
          </p:cNvSpPr>
          <p:nvPr>
            <p:ph idx="1"/>
          </p:nvPr>
        </p:nvSpPr>
        <p:spPr>
          <a:xfrm>
            <a:off x="1141095" y="1427480"/>
            <a:ext cx="10387330" cy="4668520"/>
          </a:xfrm>
        </p:spPr>
        <p:txBody>
          <a:bodyPr vert="horz" lIns="91440" tIns="45720" rIns="91440" bIns="45720" anchor="t" anchorCtr="0"/>
          <a:p>
            <a:pPr defTabSz="685800"/>
            <a:r>
              <a:rPr lang="zh-CN" altLang="en-US" sz="2800" kern="1200">
                <a:latin typeface="+mn-lt"/>
                <a:ea typeface="+mn-ea"/>
                <a:cs typeface="+mn-cs"/>
              </a:rPr>
              <a:t>母公司向其子公司提供各项服务，双方应签订服务合同或协议，明确规定提供服务的内容、收费标准及金额等，凡按上述合同或协议规定所发生的服务费，母公司应作为营业收入申报纳税；子公司作为成本费用在税前扣除。</a:t>
            </a:r>
            <a:endParaRPr lang="zh-CN" altLang="en-US" sz="2800" kern="1200">
              <a:latin typeface="+mn-lt"/>
              <a:ea typeface="+mn-ea"/>
              <a:cs typeface="+mn-cs"/>
            </a:endParaRPr>
          </a:p>
          <a:p>
            <a:pPr defTabSz="685800"/>
            <a:r>
              <a:rPr lang="zh-CN" altLang="en-US" sz="2800" kern="1200">
                <a:latin typeface="+mn-lt"/>
                <a:ea typeface="+mn-ea"/>
                <a:cs typeface="+mn-cs"/>
              </a:rPr>
              <a:t>母公司以管理费形式向子公司提取费用，子公司因此支付给母公司的管理费，不得在税前扣除。</a:t>
            </a:r>
            <a:endParaRPr lang="zh-CN" altLang="en-US" sz="2800" kern="1200">
              <a:latin typeface="+mn-lt"/>
              <a:ea typeface="+mn-ea"/>
              <a:cs typeface="+mn-cs"/>
            </a:endParaRPr>
          </a:p>
          <a:p>
            <a:pPr defTabSz="685800"/>
            <a:r>
              <a:rPr lang="zh-CN" altLang="en-US" sz="2800" kern="1200">
                <a:latin typeface="+mn-lt"/>
                <a:ea typeface="+mn-ea"/>
                <a:cs typeface="+mn-cs"/>
              </a:rPr>
              <a:t>子公司申报税前扣除向母公司支付的服务费用，应向主管税务机关提供与母公司签订的服务合同或者协议等与税前扣除该项费用相关的材料。不能提供相关材料的，支付的服务费用不得税前扣除。</a:t>
            </a:r>
            <a:endParaRPr lang="zh-CN" altLang="en-US" sz="2800" kern="1200">
              <a:latin typeface="+mn-lt"/>
              <a:ea typeface="+mn-ea"/>
              <a:cs typeface="+mn-cs"/>
            </a:endParaRPr>
          </a:p>
          <a:p>
            <a:pPr defTabSz="685800"/>
            <a:endParaRPr lang="zh-CN" altLang="en-US" sz="2800" kern="1200">
              <a:latin typeface="+mn-lt"/>
              <a:ea typeface="+mn-ea"/>
              <a:cs typeface="+mn-cs"/>
            </a:endParaRPr>
          </a:p>
        </p:txBody>
      </p:sp>
    </p:spTree>
    <p:custDataLst>
      <p:tags r:id="rId1"/>
    </p:custData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7" name="标题 1"/>
          <p:cNvSpPr>
            <a:spLocks noGrp="1"/>
          </p:cNvSpPr>
          <p:nvPr>
            <p:ph type="title"/>
          </p:nvPr>
        </p:nvSpPr>
        <p:spPr>
          <a:xfrm>
            <a:off x="1775460" y="548640"/>
            <a:ext cx="9457055" cy="1143000"/>
          </a:xfrm>
        </p:spPr>
        <p:txBody>
          <a:bodyPr vert="horz" lIns="91440" tIns="45720" rIns="91440" bIns="45720" anchor="ctr" anchorCtr="0"/>
          <a:p>
            <a:r>
              <a:rPr lang="zh-CN" altLang="en-US" kern="1200">
                <a:latin typeface="+mn-lt"/>
                <a:ea typeface="+mn-ea"/>
                <a:cs typeface="+mn-cs"/>
                <a:sym typeface="+mn-ea"/>
              </a:rPr>
              <a:t>九、手续费与佣金</a:t>
            </a:r>
            <a:endParaRPr lang="zh-CN" altLang="en-US"/>
          </a:p>
        </p:txBody>
      </p:sp>
      <p:sp>
        <p:nvSpPr>
          <p:cNvPr id="219138" name="内容占位符 2"/>
          <p:cNvSpPr>
            <a:spLocks noGrp="1"/>
          </p:cNvSpPr>
          <p:nvPr>
            <p:ph idx="1"/>
          </p:nvPr>
        </p:nvSpPr>
        <p:spPr>
          <a:xfrm>
            <a:off x="1007110" y="1691005"/>
            <a:ext cx="10295255" cy="4404995"/>
          </a:xfrm>
        </p:spPr>
        <p:txBody>
          <a:bodyPr vert="horz" lIns="91440" tIns="45720" rIns="91440" bIns="45720" anchor="t" anchorCtr="0"/>
          <a:p>
            <a:pPr defTabSz="685800"/>
            <a:r>
              <a:rPr lang="en-US" altLang="zh-CN" kern="1200">
                <a:latin typeface="+mn-lt"/>
                <a:ea typeface="+mn-ea"/>
                <a:cs typeface="+mn-cs"/>
              </a:rPr>
              <a:t>  </a:t>
            </a:r>
            <a:r>
              <a:rPr lang="zh-CN" altLang="en-US" kern="1200">
                <a:latin typeface="+mn-lt"/>
                <a:ea typeface="+mn-ea"/>
                <a:cs typeface="+mn-cs"/>
              </a:rPr>
              <a:t>财税〔2009〕29号</a:t>
            </a:r>
            <a:endParaRPr lang="zh-CN" altLang="en-US" kern="1200">
              <a:latin typeface="+mn-lt"/>
              <a:ea typeface="+mn-ea"/>
              <a:cs typeface="+mn-cs"/>
            </a:endParaRPr>
          </a:p>
          <a:p>
            <a:pPr defTabSz="685800"/>
            <a:r>
              <a:rPr lang="zh-CN" altLang="en-US" kern="1200">
                <a:latin typeface="+mn-lt"/>
                <a:ea typeface="+mn-ea"/>
                <a:cs typeface="+mn-cs"/>
              </a:rPr>
              <a:t>一、企业发生与生产经营有关的手续费及佣金支出，不超过以下规定计算限额以内的部分，准予扣除；超过部分，不得扣除。</a:t>
            </a:r>
            <a:endParaRPr lang="zh-CN" altLang="en-US" kern="1200">
              <a:latin typeface="+mn-lt"/>
              <a:ea typeface="+mn-ea"/>
              <a:cs typeface="+mn-cs"/>
            </a:endParaRPr>
          </a:p>
          <a:p>
            <a:pPr defTabSz="685800"/>
            <a:r>
              <a:rPr lang="zh-CN" altLang="en-US" kern="1200">
                <a:latin typeface="+mn-lt"/>
                <a:ea typeface="+mn-ea"/>
                <a:cs typeface="+mn-cs"/>
              </a:rPr>
              <a:t>　2.其他企业：按与具有</a:t>
            </a:r>
            <a:r>
              <a:rPr lang="zh-CN" altLang="en-US" kern="1200">
                <a:solidFill>
                  <a:srgbClr val="FF0000"/>
                </a:solidFill>
                <a:latin typeface="+mn-lt"/>
                <a:ea typeface="+mn-ea"/>
                <a:cs typeface="+mn-cs"/>
              </a:rPr>
              <a:t>合法经营资格中介服务机构</a:t>
            </a:r>
            <a:r>
              <a:rPr lang="zh-CN" altLang="en-US" kern="1200">
                <a:latin typeface="+mn-lt"/>
                <a:ea typeface="+mn-ea"/>
                <a:cs typeface="+mn-cs"/>
              </a:rPr>
              <a:t>或个人(不含交易双方及其雇员、代理人和代表人等)所签订服务协议或合同确认的收入金额的5%计算限额。</a:t>
            </a:r>
            <a:endParaRPr lang="zh-CN" altLang="en-US" kern="1200">
              <a:latin typeface="+mn-lt"/>
              <a:ea typeface="+mn-ea"/>
              <a:cs typeface="+mn-cs"/>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1"/>
          <p:cNvSpPr>
            <a:spLocks noGrp="1"/>
          </p:cNvSpPr>
          <p:nvPr>
            <p:ph type="title"/>
          </p:nvPr>
        </p:nvSpPr>
        <p:spPr>
          <a:xfrm>
            <a:off x="1227455" y="533400"/>
            <a:ext cx="10217785" cy="1143000"/>
          </a:xfrm>
        </p:spPr>
        <p:txBody>
          <a:bodyPr vert="horz" lIns="91440" tIns="45720" rIns="91440" bIns="45720" anchor="ctr" anchorCtr="0"/>
          <a:p>
            <a:pPr algn="ctr"/>
            <a:r>
              <a:rPr lang="zh-CN" altLang="en-US"/>
              <a:t> 税务总局公告2023年第1号</a:t>
            </a:r>
            <a:endParaRPr lang="zh-CN" altLang="en-US"/>
          </a:p>
        </p:txBody>
      </p:sp>
      <p:sp>
        <p:nvSpPr>
          <p:cNvPr id="29698" name="内容占位符 2"/>
          <p:cNvSpPr>
            <a:spLocks noGrp="1"/>
          </p:cNvSpPr>
          <p:nvPr>
            <p:ph idx="1"/>
          </p:nvPr>
        </p:nvSpPr>
        <p:spPr>
          <a:xfrm>
            <a:off x="683895" y="1791970"/>
            <a:ext cx="10856595" cy="4304030"/>
          </a:xfrm>
        </p:spPr>
        <p:txBody>
          <a:bodyPr vert="horz" lIns="91440" tIns="45720" rIns="91440" bIns="45720" anchor="t" anchorCtr="0"/>
          <a:p>
            <a:pPr defTabSz="685800">
              <a:lnSpc>
                <a:spcPct val="80000"/>
              </a:lnSpc>
            </a:pPr>
            <a:r>
              <a:rPr lang="zh-CN" altLang="en-US" kern="1200">
                <a:latin typeface="+mn-lt"/>
                <a:ea typeface="+mn-ea"/>
                <a:cs typeface="+mn-cs"/>
              </a:rPr>
              <a:t>四、小规模纳税人取得应税销售收入，适用1号公告第一条规定的免征增值税政策的，纳税人可就该笔销售收入选择放弃免税并开具增值税专用发票。</a:t>
            </a:r>
            <a:endParaRPr lang="zh-CN" altLang="en-US" kern="1200">
              <a:latin typeface="+mn-lt"/>
              <a:ea typeface="+mn-ea"/>
              <a:cs typeface="+mn-cs"/>
            </a:endParaRPr>
          </a:p>
          <a:p>
            <a:pPr defTabSz="685800">
              <a:lnSpc>
                <a:spcPct val="80000"/>
              </a:lnSpc>
            </a:pPr>
            <a:r>
              <a:rPr lang="zh-CN" altLang="en-US" kern="1200">
                <a:latin typeface="+mn-lt"/>
                <a:ea typeface="+mn-ea"/>
                <a:cs typeface="+mn-cs"/>
              </a:rPr>
              <a:t>五、小规模纳税人取得应税销售收入，适用1号公告第二条规定的减按1%征收率征收增值税政策的，应按照1%征收率开具增值税发票。纳税人可就该笔销售收入选择放弃减税并开具增值税专用发票。</a:t>
            </a:r>
            <a:endParaRPr lang="zh-CN" altLang="en-US" kern="1200">
              <a:latin typeface="+mn-lt"/>
              <a:ea typeface="+mn-ea"/>
              <a:cs typeface="+mn-cs"/>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7" name="标题 1"/>
          <p:cNvSpPr>
            <a:spLocks noGrp="1"/>
          </p:cNvSpPr>
          <p:nvPr>
            <p:ph type="title"/>
          </p:nvPr>
        </p:nvSpPr>
        <p:spPr>
          <a:xfrm>
            <a:off x="1775460" y="548640"/>
            <a:ext cx="9457055" cy="1143000"/>
          </a:xfrm>
        </p:spPr>
        <p:txBody>
          <a:bodyPr vert="horz" lIns="91440" tIns="45720" rIns="91440" bIns="45720" anchor="ctr" anchorCtr="0"/>
          <a:p>
            <a:r>
              <a:rPr lang="zh-CN" altLang="en-US" kern="1200">
                <a:latin typeface="+mn-lt"/>
                <a:ea typeface="+mn-ea"/>
                <a:cs typeface="+mn-cs"/>
                <a:sym typeface="+mn-ea"/>
              </a:rPr>
              <a:t>财税〔2009〕29号</a:t>
            </a:r>
            <a:endParaRPr lang="zh-CN" altLang="en-US"/>
          </a:p>
        </p:txBody>
      </p:sp>
      <p:sp>
        <p:nvSpPr>
          <p:cNvPr id="219138" name="内容占位符 2"/>
          <p:cNvSpPr>
            <a:spLocks noGrp="1"/>
          </p:cNvSpPr>
          <p:nvPr>
            <p:ph idx="1"/>
          </p:nvPr>
        </p:nvSpPr>
        <p:spPr>
          <a:xfrm>
            <a:off x="1007110" y="1442085"/>
            <a:ext cx="10295255" cy="4653915"/>
          </a:xfrm>
        </p:spPr>
        <p:txBody>
          <a:bodyPr vert="horz" lIns="91440" tIns="45720" rIns="91440" bIns="45720" anchor="t" anchorCtr="0"/>
          <a:p>
            <a:pPr defTabSz="685800"/>
            <a:r>
              <a:rPr lang="en-US" kern="1200">
                <a:latin typeface="+mn-lt"/>
                <a:ea typeface="+mn-ea"/>
                <a:cs typeface="+mn-cs"/>
              </a:rPr>
              <a:t>二、企业应与具有合法经营资格中介服务企业或个人签订代办</a:t>
            </a:r>
            <a:r>
              <a:rPr lang="en-US" kern="1200">
                <a:solidFill>
                  <a:srgbClr val="FF0000"/>
                </a:solidFill>
                <a:latin typeface="+mn-lt"/>
                <a:ea typeface="+mn-ea"/>
                <a:cs typeface="+mn-cs"/>
              </a:rPr>
              <a:t>协议</a:t>
            </a:r>
            <a:r>
              <a:rPr lang="en-US" kern="1200">
                <a:latin typeface="+mn-lt"/>
                <a:ea typeface="+mn-ea"/>
                <a:cs typeface="+mn-cs"/>
              </a:rPr>
              <a:t>或合同，并按国家有关规定支付手续费及佣金。除委托个人代理外，企业以现金等</a:t>
            </a:r>
            <a:r>
              <a:rPr lang="en-US" kern="1200">
                <a:solidFill>
                  <a:srgbClr val="FF0000"/>
                </a:solidFill>
                <a:latin typeface="+mn-lt"/>
                <a:ea typeface="+mn-ea"/>
                <a:cs typeface="+mn-cs"/>
              </a:rPr>
              <a:t>非转账方式</a:t>
            </a:r>
            <a:r>
              <a:rPr lang="en-US" kern="1200">
                <a:latin typeface="+mn-lt"/>
                <a:ea typeface="+mn-ea"/>
                <a:cs typeface="+mn-cs"/>
              </a:rPr>
              <a:t>支付的手续费及佣金不得在税前扣除。企业为发行权益性证券支付给有关证券承销机构的手续费及佣金不得在税前扣除。 </a:t>
            </a:r>
            <a:endParaRPr lang="en-US" kern="1200">
              <a:latin typeface="+mn-lt"/>
              <a:ea typeface="+mn-ea"/>
              <a:cs typeface="+mn-cs"/>
            </a:endParaRPr>
          </a:p>
        </p:txBody>
      </p:sp>
    </p:spTree>
    <p:custDataLst>
      <p:tags r:id="rId1"/>
    </p:custData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7" name="标题 1"/>
          <p:cNvSpPr>
            <a:spLocks noGrp="1"/>
          </p:cNvSpPr>
          <p:nvPr>
            <p:ph type="title"/>
          </p:nvPr>
        </p:nvSpPr>
        <p:spPr>
          <a:xfrm>
            <a:off x="1775460" y="548640"/>
            <a:ext cx="9457055" cy="1143000"/>
          </a:xfrm>
        </p:spPr>
        <p:txBody>
          <a:bodyPr vert="horz" lIns="91440" tIns="45720" rIns="91440" bIns="45720" anchor="ctr" anchorCtr="0"/>
          <a:p>
            <a:r>
              <a:rPr lang="zh-CN" altLang="en-US" kern="1200">
                <a:latin typeface="+mn-lt"/>
                <a:ea typeface="+mn-ea"/>
                <a:cs typeface="+mn-cs"/>
                <a:sym typeface="+mn-ea"/>
              </a:rPr>
              <a:t>财税〔2009〕29号</a:t>
            </a:r>
            <a:endParaRPr lang="zh-CN" altLang="en-US"/>
          </a:p>
        </p:txBody>
      </p:sp>
      <p:sp>
        <p:nvSpPr>
          <p:cNvPr id="219138" name="内容占位符 2"/>
          <p:cNvSpPr>
            <a:spLocks noGrp="1"/>
          </p:cNvSpPr>
          <p:nvPr>
            <p:ph idx="1"/>
          </p:nvPr>
        </p:nvSpPr>
        <p:spPr>
          <a:xfrm>
            <a:off x="1007110" y="1442085"/>
            <a:ext cx="10295255" cy="4653915"/>
          </a:xfrm>
        </p:spPr>
        <p:txBody>
          <a:bodyPr vert="horz" lIns="91440" tIns="45720" rIns="91440" bIns="45720" anchor="t" anchorCtr="0"/>
          <a:p>
            <a:pPr defTabSz="685800"/>
            <a:r>
              <a:rPr lang="en-US" kern="1200">
                <a:latin typeface="+mn-lt"/>
                <a:ea typeface="+mn-ea"/>
                <a:cs typeface="+mn-cs"/>
              </a:rPr>
              <a:t>三、企业不得将手续费及佣金支出计入回扣、业务提成、返利、进场费等费用。</a:t>
            </a:r>
            <a:endParaRPr lang="en-US" kern="1200">
              <a:latin typeface="+mn-lt"/>
              <a:ea typeface="+mn-ea"/>
              <a:cs typeface="+mn-cs"/>
            </a:endParaRPr>
          </a:p>
          <a:p>
            <a:pPr defTabSz="685800"/>
            <a:r>
              <a:rPr lang="en-US" kern="1200">
                <a:latin typeface="+mn-lt"/>
                <a:ea typeface="+mn-ea"/>
                <a:cs typeface="+mn-cs"/>
              </a:rPr>
              <a:t>四、企业已计入固定资产、无形资产等相关资产的手续费及佣金支出，应当通过折旧、摊销等方式分期扣除，不得在发生当期直接扣除。</a:t>
            </a:r>
            <a:endParaRPr lang="en-US" kern="1200">
              <a:latin typeface="+mn-lt"/>
              <a:ea typeface="+mn-ea"/>
              <a:cs typeface="+mn-cs"/>
            </a:endParaRPr>
          </a:p>
          <a:p>
            <a:pPr defTabSz="685800"/>
            <a:r>
              <a:rPr lang="en-US" kern="1200">
                <a:latin typeface="+mn-lt"/>
                <a:ea typeface="+mn-ea"/>
                <a:cs typeface="+mn-cs"/>
              </a:rPr>
              <a:t>五、企业支付的手续费及佣金不得直接冲减服务协议或合同金额，并如实入账。 </a:t>
            </a:r>
            <a:endParaRPr lang="en-US" kern="1200">
              <a:latin typeface="+mn-lt"/>
              <a:ea typeface="+mn-ea"/>
              <a:cs typeface="+mn-cs"/>
            </a:endParaRPr>
          </a:p>
        </p:txBody>
      </p:sp>
    </p:spTree>
    <p:custDataLst>
      <p:tags r:id="rId1"/>
    </p:custData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7" name="标题 1"/>
          <p:cNvSpPr>
            <a:spLocks noGrp="1"/>
          </p:cNvSpPr>
          <p:nvPr>
            <p:ph type="title"/>
          </p:nvPr>
        </p:nvSpPr>
        <p:spPr>
          <a:xfrm>
            <a:off x="1775460" y="548640"/>
            <a:ext cx="9457055" cy="1143000"/>
          </a:xfrm>
        </p:spPr>
        <p:txBody>
          <a:bodyPr vert="horz" lIns="91440" tIns="45720" rIns="91440" bIns="45720" anchor="ctr" anchorCtr="0"/>
          <a:p>
            <a:r>
              <a:rPr lang="zh-CN" altLang="en-US" kern="1200">
                <a:latin typeface="+mn-lt"/>
                <a:ea typeface="+mn-ea"/>
                <a:cs typeface="+mn-cs"/>
                <a:sym typeface="+mn-ea"/>
              </a:rPr>
              <a:t>税前扣除</a:t>
            </a:r>
            <a:endParaRPr lang="zh-CN" altLang="en-US" kern="1200">
              <a:latin typeface="+mn-lt"/>
              <a:ea typeface="+mn-ea"/>
              <a:cs typeface="+mn-cs"/>
              <a:sym typeface="+mn-ea"/>
            </a:endParaRPr>
          </a:p>
        </p:txBody>
      </p:sp>
      <p:sp>
        <p:nvSpPr>
          <p:cNvPr id="219138" name="内容占位符 2"/>
          <p:cNvSpPr>
            <a:spLocks noGrp="1"/>
          </p:cNvSpPr>
          <p:nvPr>
            <p:ph idx="1"/>
          </p:nvPr>
        </p:nvSpPr>
        <p:spPr>
          <a:xfrm>
            <a:off x="1007110" y="1442085"/>
            <a:ext cx="10295255" cy="4653915"/>
          </a:xfrm>
        </p:spPr>
        <p:txBody>
          <a:bodyPr vert="horz" lIns="91440" tIns="45720" rIns="91440" bIns="45720" anchor="t" anchorCtr="0"/>
          <a:p>
            <a:pPr defTabSz="685800"/>
            <a:r>
              <a:rPr lang="en-US" kern="1200">
                <a:latin typeface="+mn-lt"/>
                <a:ea typeface="+mn-ea"/>
                <a:cs typeface="+mn-cs"/>
              </a:rPr>
              <a:t> 手续费及佣金</a:t>
            </a:r>
            <a:r>
              <a:rPr lang="zh-CN" altLang="en-US" kern="1200">
                <a:latin typeface="+mn-lt"/>
                <a:ea typeface="+mn-ea"/>
                <a:cs typeface="+mn-cs"/>
              </a:rPr>
              <a:t>税前扣除条件</a:t>
            </a:r>
            <a:r>
              <a:rPr lang="en-US" kern="1200">
                <a:latin typeface="+mn-lt"/>
                <a:ea typeface="+mn-ea"/>
                <a:cs typeface="+mn-cs"/>
              </a:rPr>
              <a:t> </a:t>
            </a:r>
            <a:r>
              <a:rPr lang="en-US" kern="1200">
                <a:latin typeface="+mn-lt"/>
                <a:ea typeface="+mn-ea"/>
                <a:cs typeface="+mn-cs"/>
              </a:rPr>
              <a:t>： </a:t>
            </a:r>
            <a:endParaRPr lang="en-US" kern="1200">
              <a:latin typeface="+mn-lt"/>
              <a:ea typeface="+mn-ea"/>
              <a:cs typeface="+mn-cs"/>
            </a:endParaRPr>
          </a:p>
          <a:p>
            <a:pPr defTabSz="685800"/>
            <a:r>
              <a:rPr lang="en-US" kern="1200">
                <a:latin typeface="+mn-lt"/>
                <a:ea typeface="+mn-ea"/>
                <a:cs typeface="+mn-cs"/>
              </a:rPr>
              <a:t>    1</a:t>
            </a:r>
            <a:r>
              <a:rPr lang="zh-CN" altLang="en-US" kern="1200">
                <a:latin typeface="+mn-lt"/>
                <a:ea typeface="+mn-ea"/>
                <a:cs typeface="+mn-cs"/>
              </a:rPr>
              <a:t>、</a:t>
            </a:r>
            <a:r>
              <a:rPr lang="en-US" kern="1200">
                <a:latin typeface="+mn-lt"/>
                <a:ea typeface="+mn-ea"/>
                <a:cs typeface="+mn-cs"/>
              </a:rPr>
              <a:t>  企业实际发生的；</a:t>
            </a:r>
            <a:endParaRPr lang="en-US" kern="1200">
              <a:latin typeface="+mn-lt"/>
              <a:ea typeface="+mn-ea"/>
              <a:cs typeface="+mn-cs"/>
            </a:endParaRPr>
          </a:p>
          <a:p>
            <a:pPr defTabSz="685800"/>
            <a:r>
              <a:rPr lang="en-US" kern="1200">
                <a:latin typeface="+mn-lt"/>
                <a:ea typeface="+mn-ea"/>
                <a:cs typeface="+mn-cs"/>
              </a:rPr>
              <a:t>   2</a:t>
            </a:r>
            <a:r>
              <a:rPr lang="zh-CN" altLang="en-US" kern="1200">
                <a:latin typeface="+mn-lt"/>
                <a:ea typeface="+mn-ea"/>
                <a:cs typeface="+mn-cs"/>
              </a:rPr>
              <a:t>、</a:t>
            </a:r>
            <a:r>
              <a:rPr lang="en-US" kern="1200">
                <a:latin typeface="+mn-lt"/>
                <a:ea typeface="+mn-ea"/>
                <a:cs typeface="+mn-cs"/>
              </a:rPr>
              <a:t>  与企业的生产经营相关的；</a:t>
            </a:r>
            <a:endParaRPr lang="en-US" kern="1200">
              <a:latin typeface="+mn-lt"/>
              <a:ea typeface="+mn-ea"/>
              <a:cs typeface="+mn-cs"/>
            </a:endParaRPr>
          </a:p>
          <a:p>
            <a:pPr defTabSz="685800"/>
            <a:r>
              <a:rPr lang="en-US" kern="1200">
                <a:latin typeface="+mn-lt"/>
                <a:ea typeface="+mn-ea"/>
                <a:cs typeface="+mn-cs"/>
              </a:rPr>
              <a:t>   3</a:t>
            </a:r>
            <a:r>
              <a:rPr lang="zh-CN" altLang="en-US" kern="1200">
                <a:latin typeface="+mn-lt"/>
                <a:ea typeface="+mn-ea"/>
                <a:cs typeface="+mn-cs"/>
              </a:rPr>
              <a:t>、</a:t>
            </a:r>
            <a:r>
              <a:rPr lang="en-US" kern="1200">
                <a:latin typeface="+mn-lt"/>
                <a:ea typeface="+mn-ea"/>
                <a:cs typeface="+mn-cs"/>
              </a:rPr>
              <a:t>  需要签订书面合同或协议；</a:t>
            </a:r>
            <a:endParaRPr lang="en-US" kern="1200">
              <a:latin typeface="+mn-lt"/>
              <a:ea typeface="+mn-ea"/>
              <a:cs typeface="+mn-cs"/>
            </a:endParaRPr>
          </a:p>
          <a:p>
            <a:pPr defTabSz="685800"/>
            <a:r>
              <a:rPr lang="en-US" kern="1200">
                <a:latin typeface="+mn-lt"/>
                <a:ea typeface="+mn-ea"/>
                <a:cs typeface="+mn-cs"/>
              </a:rPr>
              <a:t>   4</a:t>
            </a:r>
            <a:r>
              <a:rPr lang="zh-CN" altLang="en-US" kern="1200">
                <a:latin typeface="+mn-lt"/>
                <a:ea typeface="+mn-ea"/>
                <a:cs typeface="+mn-cs"/>
              </a:rPr>
              <a:t>、</a:t>
            </a:r>
            <a:r>
              <a:rPr lang="en-US" kern="1200">
                <a:latin typeface="+mn-lt"/>
                <a:ea typeface="+mn-ea"/>
                <a:cs typeface="+mn-cs"/>
              </a:rPr>
              <a:t>  签订合同或协议的单位或个人应该具有“中介服务”的经营范围以及中介服务资格证书；</a:t>
            </a:r>
            <a:endParaRPr lang="en-US" kern="1200">
              <a:latin typeface="+mn-lt"/>
              <a:ea typeface="+mn-ea"/>
              <a:cs typeface="+mn-cs"/>
            </a:endParaRPr>
          </a:p>
          <a:p>
            <a:pPr defTabSz="685800"/>
            <a:r>
              <a:rPr lang="en-US" kern="1200">
                <a:latin typeface="+mn-lt"/>
                <a:ea typeface="+mn-ea"/>
                <a:cs typeface="+mn-cs"/>
              </a:rPr>
              <a:t>  5</a:t>
            </a:r>
            <a:r>
              <a:rPr lang="zh-CN" altLang="en-US" kern="1200">
                <a:latin typeface="+mn-lt"/>
                <a:ea typeface="+mn-ea"/>
                <a:cs typeface="+mn-cs"/>
              </a:rPr>
              <a:t>、</a:t>
            </a:r>
            <a:r>
              <a:rPr lang="en-US" kern="1200">
                <a:latin typeface="+mn-lt"/>
                <a:ea typeface="+mn-ea"/>
                <a:cs typeface="+mn-cs"/>
              </a:rPr>
              <a:t>  签订合同或协议的单位或个人，不包括交易双方及其雇员、代理人和代表人等。</a:t>
            </a:r>
            <a:endParaRPr lang="en-US" kern="1200">
              <a:latin typeface="+mn-lt"/>
              <a:ea typeface="+mn-ea"/>
              <a:cs typeface="+mn-cs"/>
            </a:endParaRPr>
          </a:p>
        </p:txBody>
      </p:sp>
    </p:spTree>
    <p:custDataLst>
      <p:tags r:id="rId1"/>
    </p:custData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7" name="标题 1"/>
          <p:cNvSpPr>
            <a:spLocks noGrp="1"/>
          </p:cNvSpPr>
          <p:nvPr>
            <p:ph type="title"/>
          </p:nvPr>
        </p:nvSpPr>
        <p:spPr>
          <a:xfrm>
            <a:off x="1775460" y="548640"/>
            <a:ext cx="9457055" cy="1143000"/>
          </a:xfrm>
        </p:spPr>
        <p:txBody>
          <a:bodyPr vert="horz" lIns="91440" tIns="45720" rIns="91440" bIns="45720" anchor="ctr" anchorCtr="0"/>
          <a:p>
            <a:r>
              <a:rPr lang="zh-CN" altLang="en-US" kern="1200">
                <a:latin typeface="+mn-lt"/>
                <a:ea typeface="+mn-ea"/>
                <a:cs typeface="+mn-cs"/>
                <a:sym typeface="+mn-ea"/>
              </a:rPr>
              <a:t>税前扣除</a:t>
            </a:r>
            <a:endParaRPr lang="zh-CN" altLang="en-US" kern="1200">
              <a:latin typeface="+mn-lt"/>
              <a:ea typeface="+mn-ea"/>
              <a:cs typeface="+mn-cs"/>
              <a:sym typeface="+mn-ea"/>
            </a:endParaRPr>
          </a:p>
        </p:txBody>
      </p:sp>
      <p:sp>
        <p:nvSpPr>
          <p:cNvPr id="219138" name="内容占位符 2"/>
          <p:cNvSpPr>
            <a:spLocks noGrp="1"/>
          </p:cNvSpPr>
          <p:nvPr>
            <p:ph idx="1"/>
          </p:nvPr>
        </p:nvSpPr>
        <p:spPr>
          <a:xfrm>
            <a:off x="1007110" y="1442085"/>
            <a:ext cx="10295255" cy="4653915"/>
          </a:xfrm>
        </p:spPr>
        <p:txBody>
          <a:bodyPr vert="horz" lIns="91440" tIns="45720" rIns="91440" bIns="45720" anchor="t" anchorCtr="0"/>
          <a:p>
            <a:pPr defTabSz="685800"/>
            <a:r>
              <a:rPr lang="en-US" kern="1200">
                <a:latin typeface="+mn-lt"/>
                <a:ea typeface="+mn-ea"/>
                <a:cs typeface="+mn-cs"/>
              </a:rPr>
              <a:t>  6</a:t>
            </a:r>
            <a:r>
              <a:rPr lang="zh-CN" altLang="en-US" kern="1200">
                <a:latin typeface="+mn-lt"/>
                <a:ea typeface="+mn-ea"/>
                <a:cs typeface="+mn-cs"/>
              </a:rPr>
              <a:t>、</a:t>
            </a:r>
            <a:r>
              <a:rPr lang="en-US" altLang="zh-CN" kern="1200">
                <a:latin typeface="+mn-lt"/>
                <a:ea typeface="+mn-ea"/>
                <a:cs typeface="+mn-cs"/>
              </a:rPr>
              <a:t> </a:t>
            </a:r>
            <a:r>
              <a:rPr lang="zh-CN" altLang="en-US" kern="1200">
                <a:latin typeface="+mn-lt"/>
                <a:ea typeface="+mn-ea"/>
                <a:cs typeface="+mn-cs"/>
              </a:rPr>
              <a:t>支付的手续费及佣金数额，不得超过所签订服务协议或合同确认的收入金额的5%；</a:t>
            </a:r>
            <a:endParaRPr lang="zh-CN" altLang="en-US" kern="1200">
              <a:latin typeface="+mn-lt"/>
              <a:ea typeface="+mn-ea"/>
              <a:cs typeface="+mn-cs"/>
            </a:endParaRPr>
          </a:p>
          <a:p>
            <a:pPr defTabSz="685800"/>
            <a:r>
              <a:rPr lang="zh-CN" altLang="en-US" kern="1200">
                <a:latin typeface="+mn-lt"/>
                <a:ea typeface="+mn-ea"/>
                <a:cs typeface="+mn-cs"/>
              </a:rPr>
              <a:t> </a:t>
            </a:r>
            <a:r>
              <a:rPr lang="en-US" altLang="zh-CN" kern="1200">
                <a:latin typeface="+mn-lt"/>
                <a:ea typeface="+mn-ea"/>
                <a:cs typeface="+mn-cs"/>
              </a:rPr>
              <a:t>7</a:t>
            </a:r>
            <a:r>
              <a:rPr lang="zh-CN" altLang="en-US" kern="1200">
                <a:latin typeface="+mn-lt"/>
                <a:ea typeface="+mn-ea"/>
                <a:cs typeface="+mn-cs"/>
              </a:rPr>
              <a:t>、支付手续费及佣金的形式，除委托个人代理外，不得以现金等非转账方式支付。</a:t>
            </a:r>
            <a:endParaRPr lang="zh-CN" altLang="en-US" kern="1200">
              <a:latin typeface="+mn-lt"/>
              <a:ea typeface="+mn-ea"/>
              <a:cs typeface="+mn-cs"/>
            </a:endParaRPr>
          </a:p>
        </p:txBody>
      </p:sp>
    </p:spTree>
    <p:custDataLst>
      <p:tags r:id="rId1"/>
    </p:custData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089" name="Text Box 6"/>
          <p:cNvSpPr txBox="1"/>
          <p:nvPr/>
        </p:nvSpPr>
        <p:spPr>
          <a:xfrm>
            <a:off x="1422400" y="1511300"/>
            <a:ext cx="9896475" cy="4262120"/>
          </a:xfrm>
          <a:prstGeom prst="rect">
            <a:avLst/>
          </a:prstGeom>
          <a:noFill/>
          <a:ln w="9525">
            <a:noFill/>
          </a:ln>
        </p:spPr>
        <p:txBody>
          <a:bodyPr wrap="square" anchor="t" anchorCtr="0">
            <a:noAutofit/>
          </a:bodyPr>
          <a:p>
            <a:pPr>
              <a:lnSpc>
                <a:spcPct val="140000"/>
              </a:lnSpc>
            </a:pPr>
            <a:r>
              <a:rPr lang="en-US" altLang="zh-CN" sz="2400" b="1" dirty="0">
                <a:latin typeface="黑体" panose="02010609060101010101" pitchFamily="49" charset="-122"/>
                <a:ea typeface="黑体" panose="02010609060101010101" pitchFamily="49" charset="-122"/>
              </a:rPr>
              <a:t>  </a:t>
            </a:r>
            <a:r>
              <a:rPr lang="en-US" altLang="zh-CN" sz="2200" b="1" dirty="0">
                <a:solidFill>
                  <a:schemeClr val="tx1"/>
                </a:solidFill>
                <a:latin typeface="黑体" panose="02010609060101010101" pitchFamily="49" charset="-122"/>
                <a:ea typeface="黑体" panose="02010609060101010101" pitchFamily="49" charset="-122"/>
              </a:rPr>
              <a:t>《</a:t>
            </a:r>
            <a:r>
              <a:rPr lang="zh-CN" altLang="en-US" sz="2200" b="1" dirty="0">
                <a:solidFill>
                  <a:schemeClr val="tx1"/>
                </a:solidFill>
                <a:latin typeface="黑体" panose="02010609060101010101" pitchFamily="49" charset="-122"/>
                <a:ea typeface="黑体" panose="02010609060101010101" pitchFamily="49" charset="-122"/>
              </a:rPr>
              <a:t>企业所得税法实施条例</a:t>
            </a:r>
            <a:r>
              <a:rPr lang="en-US" altLang="zh-CN" sz="2200" b="1" dirty="0">
                <a:solidFill>
                  <a:schemeClr val="tx1"/>
                </a:solidFill>
                <a:latin typeface="黑体" panose="02010609060101010101" pitchFamily="49" charset="-122"/>
                <a:ea typeface="黑体" panose="02010609060101010101" pitchFamily="49" charset="-122"/>
              </a:rPr>
              <a:t>》</a:t>
            </a:r>
            <a:r>
              <a:rPr lang="zh-CN" altLang="en-US" sz="2200" b="1" dirty="0">
                <a:solidFill>
                  <a:schemeClr val="tx1"/>
                </a:solidFill>
                <a:latin typeface="黑体" panose="02010609060101010101" pitchFamily="49" charset="-122"/>
                <a:ea typeface="黑体" panose="02010609060101010101" pitchFamily="49" charset="-122"/>
              </a:rPr>
              <a:t>第四十三条规定：企业发生的与生产经营活动有关的业务招待费支出，按照发生额的</a:t>
            </a:r>
            <a:r>
              <a:rPr lang="en-US" altLang="zh-CN" sz="2200" b="1" dirty="0">
                <a:solidFill>
                  <a:schemeClr val="tx1"/>
                </a:solidFill>
                <a:latin typeface="黑体" panose="02010609060101010101" pitchFamily="49" charset="-122"/>
                <a:ea typeface="黑体" panose="02010609060101010101" pitchFamily="49" charset="-122"/>
              </a:rPr>
              <a:t>60%</a:t>
            </a:r>
            <a:r>
              <a:rPr lang="zh-CN" altLang="en-US" sz="2200" b="1" dirty="0">
                <a:solidFill>
                  <a:schemeClr val="tx1"/>
                </a:solidFill>
                <a:latin typeface="黑体" panose="02010609060101010101" pitchFamily="49" charset="-122"/>
                <a:ea typeface="黑体" panose="02010609060101010101" pitchFamily="49" charset="-122"/>
              </a:rPr>
              <a:t>扣除，但最高不得超过当年销售</a:t>
            </a:r>
            <a:r>
              <a:rPr lang="en-US" altLang="zh-CN" sz="2200" b="1" dirty="0">
                <a:solidFill>
                  <a:schemeClr val="tx1"/>
                </a:solidFill>
                <a:latin typeface="黑体" panose="02010609060101010101" pitchFamily="49" charset="-122"/>
                <a:ea typeface="黑体" panose="02010609060101010101" pitchFamily="49" charset="-122"/>
              </a:rPr>
              <a:t>(</a:t>
            </a:r>
            <a:r>
              <a:rPr lang="zh-CN" altLang="en-US" sz="2200" b="1" dirty="0">
                <a:solidFill>
                  <a:schemeClr val="tx1"/>
                </a:solidFill>
                <a:latin typeface="黑体" panose="02010609060101010101" pitchFamily="49" charset="-122"/>
                <a:ea typeface="黑体" panose="02010609060101010101" pitchFamily="49" charset="-122"/>
              </a:rPr>
              <a:t>营业</a:t>
            </a:r>
            <a:r>
              <a:rPr lang="en-US" altLang="zh-CN" sz="2200" b="1" dirty="0">
                <a:solidFill>
                  <a:schemeClr val="tx1"/>
                </a:solidFill>
                <a:latin typeface="黑体" panose="02010609060101010101" pitchFamily="49" charset="-122"/>
                <a:ea typeface="黑体" panose="02010609060101010101" pitchFamily="49" charset="-122"/>
              </a:rPr>
              <a:t>)</a:t>
            </a:r>
            <a:r>
              <a:rPr lang="zh-CN" altLang="en-US" sz="2200" b="1" dirty="0">
                <a:solidFill>
                  <a:schemeClr val="tx1"/>
                </a:solidFill>
                <a:latin typeface="黑体" panose="02010609060101010101" pitchFamily="49" charset="-122"/>
                <a:ea typeface="黑体" panose="02010609060101010101" pitchFamily="49" charset="-122"/>
              </a:rPr>
              <a:t>收入的</a:t>
            </a:r>
            <a:r>
              <a:rPr lang="en-US" altLang="zh-CN" sz="2200" b="1" dirty="0">
                <a:solidFill>
                  <a:schemeClr val="tx1"/>
                </a:solidFill>
                <a:latin typeface="黑体" panose="02010609060101010101" pitchFamily="49" charset="-122"/>
                <a:ea typeface="黑体" panose="02010609060101010101" pitchFamily="49" charset="-122"/>
              </a:rPr>
              <a:t>5</a:t>
            </a:r>
            <a:r>
              <a:rPr lang="en-US" altLang="zh-CN" sz="2200" b="1" dirty="0">
                <a:solidFill>
                  <a:schemeClr val="tx1"/>
                </a:solidFill>
                <a:latin typeface="Times New Roman" panose="02020603050405020304" pitchFamily="18" charset="0"/>
                <a:ea typeface="黑体" panose="02010609060101010101" pitchFamily="49" charset="-122"/>
              </a:rPr>
              <a:t>‰</a:t>
            </a:r>
            <a:r>
              <a:rPr lang="zh-CN" altLang="en-US" sz="2200" b="1" dirty="0">
                <a:solidFill>
                  <a:schemeClr val="tx1"/>
                </a:solidFill>
                <a:latin typeface="黑体" panose="02010609060101010101" pitchFamily="49" charset="-122"/>
                <a:ea typeface="黑体" panose="02010609060101010101" pitchFamily="49" charset="-122"/>
              </a:rPr>
              <a:t>。　　</a:t>
            </a:r>
            <a:endParaRPr lang="zh-CN" altLang="en-US" sz="2200" b="1" dirty="0">
              <a:solidFill>
                <a:schemeClr val="tx1"/>
              </a:solidFill>
              <a:latin typeface="黑体" panose="02010609060101010101" pitchFamily="49" charset="-122"/>
              <a:ea typeface="黑体" panose="02010609060101010101" pitchFamily="49" charset="-122"/>
            </a:endParaRPr>
          </a:p>
          <a:p>
            <a:pPr>
              <a:lnSpc>
                <a:spcPct val="140000"/>
              </a:lnSpc>
            </a:pPr>
            <a:r>
              <a:rPr lang="zh-CN" altLang="en-US" sz="2200" b="1" dirty="0">
                <a:solidFill>
                  <a:schemeClr val="tx1"/>
                </a:solidFill>
                <a:latin typeface="黑体" panose="02010609060101010101" pitchFamily="49" charset="-122"/>
                <a:ea typeface="黑体" panose="02010609060101010101" pitchFamily="49" charset="-122"/>
              </a:rPr>
              <a:t>  注意：业务招待费的计提基数销售</a:t>
            </a:r>
            <a:r>
              <a:rPr lang="en-US" altLang="zh-CN" sz="2200" b="1" dirty="0">
                <a:solidFill>
                  <a:schemeClr val="tx1"/>
                </a:solidFill>
                <a:latin typeface="黑体" panose="02010609060101010101" pitchFamily="49" charset="-122"/>
                <a:ea typeface="黑体" panose="02010609060101010101" pitchFamily="49" charset="-122"/>
              </a:rPr>
              <a:t>(</a:t>
            </a:r>
            <a:r>
              <a:rPr lang="zh-CN" altLang="en-US" sz="2200" b="1" dirty="0">
                <a:solidFill>
                  <a:schemeClr val="tx1"/>
                </a:solidFill>
                <a:latin typeface="黑体" panose="02010609060101010101" pitchFamily="49" charset="-122"/>
                <a:ea typeface="黑体" panose="02010609060101010101" pitchFamily="49" charset="-122"/>
              </a:rPr>
              <a:t>营业</a:t>
            </a:r>
            <a:r>
              <a:rPr lang="en-US" altLang="zh-CN" sz="2200" b="1" dirty="0">
                <a:solidFill>
                  <a:schemeClr val="tx1"/>
                </a:solidFill>
                <a:latin typeface="黑体" panose="02010609060101010101" pitchFamily="49" charset="-122"/>
                <a:ea typeface="黑体" panose="02010609060101010101" pitchFamily="49" charset="-122"/>
              </a:rPr>
              <a:t>)</a:t>
            </a:r>
            <a:r>
              <a:rPr lang="zh-CN" altLang="en-US" sz="2200" b="1" dirty="0">
                <a:solidFill>
                  <a:schemeClr val="tx1"/>
                </a:solidFill>
                <a:latin typeface="黑体" panose="02010609060101010101" pitchFamily="49" charset="-122"/>
                <a:ea typeface="黑体" panose="02010609060101010101" pitchFamily="49" charset="-122"/>
              </a:rPr>
              <a:t>收入一般由主营业务收入、其他业务收入和视同销售收入三部分组成，一般不包括会计上的营业外收入和投资收益（从事投资业务的企业除外 ）。</a:t>
            </a:r>
            <a:endParaRPr lang="zh-CN" altLang="en-US" sz="2200" b="1" dirty="0">
              <a:solidFill>
                <a:schemeClr val="tx1"/>
              </a:solidFill>
              <a:latin typeface="黑体" panose="02010609060101010101" pitchFamily="49" charset="-122"/>
              <a:ea typeface="黑体" panose="02010609060101010101" pitchFamily="49" charset="-122"/>
            </a:endParaRPr>
          </a:p>
          <a:p>
            <a:pPr>
              <a:lnSpc>
                <a:spcPct val="140000"/>
              </a:lnSpc>
            </a:pPr>
            <a:r>
              <a:rPr lang="zh-CN" altLang="en-US" sz="2200" dirty="0">
                <a:solidFill>
                  <a:schemeClr val="tx1"/>
                </a:solidFill>
                <a:latin typeface="黑体" panose="02010609060101010101" pitchFamily="49" charset="-122"/>
                <a:ea typeface="黑体" panose="02010609060101010101" pitchFamily="49" charset="-122"/>
              </a:rPr>
              <a:t>  </a:t>
            </a:r>
            <a:r>
              <a:rPr lang="en-US" altLang="zh-CN" sz="2200" b="1" dirty="0">
                <a:solidFill>
                  <a:schemeClr val="tx1"/>
                </a:solidFill>
                <a:latin typeface="黑体" panose="02010609060101010101" pitchFamily="49" charset="-122"/>
                <a:ea typeface="黑体" panose="02010609060101010101" pitchFamily="49" charset="-122"/>
              </a:rPr>
              <a:t> </a:t>
            </a:r>
            <a:endParaRPr lang="zh-CN" altLang="en-US" sz="2400" dirty="0">
              <a:latin typeface="黑体" panose="02010609060101010101" pitchFamily="49" charset="-122"/>
              <a:ea typeface="黑体" panose="02010609060101010101" pitchFamily="49" charset="-122"/>
            </a:endParaRPr>
          </a:p>
          <a:p>
            <a:pPr>
              <a:lnSpc>
                <a:spcPct val="135000"/>
              </a:lnSpc>
            </a:pPr>
            <a:r>
              <a:rPr lang="zh-CN" altLang="en-US" sz="2400" dirty="0">
                <a:latin typeface="黑体" panose="02010609060101010101" pitchFamily="49" charset="-122"/>
                <a:ea typeface="黑体" panose="02010609060101010101" pitchFamily="49" charset="-122"/>
              </a:rPr>
              <a:t> </a:t>
            </a:r>
            <a:br>
              <a:rPr lang="zh-CN" altLang="en-US" sz="2400" b="1" dirty="0">
                <a:latin typeface="黑体" panose="02010609060101010101" pitchFamily="49" charset="-122"/>
                <a:ea typeface="黑体" panose="02010609060101010101" pitchFamily="49" charset="-122"/>
              </a:rPr>
            </a:br>
            <a:r>
              <a:rPr lang="zh-CN" altLang="en-US" sz="2400" dirty="0">
                <a:latin typeface="黑体" panose="02010609060101010101" pitchFamily="49" charset="-122"/>
                <a:ea typeface="黑体" panose="02010609060101010101" pitchFamily="49" charset="-122"/>
              </a:rPr>
              <a:t> </a:t>
            </a:r>
            <a:endParaRPr lang="zh-CN" altLang="en-US" sz="2400" dirty="0">
              <a:latin typeface="黑体" panose="02010609060101010101" pitchFamily="49" charset="-122"/>
              <a:ea typeface="黑体" panose="02010609060101010101" pitchFamily="49" charset="-122"/>
            </a:endParaRPr>
          </a:p>
        </p:txBody>
      </p:sp>
      <p:sp>
        <p:nvSpPr>
          <p:cNvPr id="217090" name="Text Box 3"/>
          <p:cNvSpPr txBox="1"/>
          <p:nvPr/>
        </p:nvSpPr>
        <p:spPr>
          <a:xfrm>
            <a:off x="1595755" y="602615"/>
            <a:ext cx="8590915" cy="734695"/>
          </a:xfrm>
          <a:prstGeom prst="rect">
            <a:avLst/>
          </a:prstGeom>
          <a:noFill/>
          <a:ln w="9525">
            <a:noFill/>
          </a:ln>
          <a:effectLst>
            <a:prstShdw prst="shdw17" dist="17961" dir="2699999">
              <a:srgbClr val="007A5C">
                <a:alpha val="50000"/>
              </a:srgbClr>
            </a:prstShdw>
          </a:effectLst>
        </p:spPr>
        <p:txBody>
          <a:bodyPr wrap="square" anchor="t" anchorCtr="0">
            <a:noAutofit/>
          </a:bodyPr>
          <a:p>
            <a:pPr algn="ctr">
              <a:lnSpc>
                <a:spcPct val="135000"/>
              </a:lnSpc>
            </a:pPr>
            <a:r>
              <a:rPr lang="en-US" altLang="zh-CN" sz="2200" b="1" dirty="0">
                <a:solidFill>
                  <a:schemeClr val="tx1"/>
                </a:solidFill>
                <a:latin typeface="黑体" panose="02010609060101010101" pitchFamily="49" charset="-122"/>
                <a:ea typeface="黑体" panose="02010609060101010101" pitchFamily="49" charset="-122"/>
              </a:rPr>
              <a:t>  </a:t>
            </a:r>
            <a:r>
              <a:rPr lang="zh-CN" altLang="en-US" sz="3200" b="1" dirty="0">
                <a:solidFill>
                  <a:schemeClr val="tx1"/>
                </a:solidFill>
                <a:latin typeface="黑体" panose="02010609060101010101" pitchFamily="49" charset="-122"/>
                <a:ea typeface="黑体" panose="02010609060101010101" pitchFamily="49" charset="-122"/>
              </a:rPr>
              <a:t>十</a:t>
            </a:r>
            <a:r>
              <a:rPr lang="en-US" altLang="zh-CN" sz="3200" b="1" dirty="0">
                <a:solidFill>
                  <a:schemeClr val="tx1"/>
                </a:solidFill>
                <a:latin typeface="黑体" panose="02010609060101010101" pitchFamily="49" charset="-122"/>
                <a:ea typeface="黑体" panose="02010609060101010101" pitchFamily="49" charset="-122"/>
              </a:rPr>
              <a:t>、业务招待费 </a:t>
            </a:r>
            <a:r>
              <a:rPr lang="en-US" altLang="zh-CN" sz="3200" b="1" dirty="0">
                <a:latin typeface="黑体" panose="02010609060101010101" pitchFamily="49" charset="-122"/>
                <a:ea typeface="黑体" panose="02010609060101010101" pitchFamily="49" charset="-122"/>
              </a:rPr>
              <a:t> </a:t>
            </a:r>
            <a:endParaRPr lang="en-US" altLang="zh-CN" sz="3200" b="1" dirty="0">
              <a:latin typeface="黑体" panose="02010609060101010101" pitchFamily="49" charset="-122"/>
              <a:ea typeface="黑体" panose="02010609060101010101" pitchFamily="49" charset="-122"/>
            </a:endParaRPr>
          </a:p>
        </p:txBody>
      </p:sp>
    </p:spTree>
  </p:cSld>
  <p:clrMapOvr>
    <a:masterClrMapping/>
  </p:clrMapOvr>
  <p:transition advTm="15000"/>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a:bodyPr>
          <a:p>
            <a:r>
              <a:rPr lang="en-US" altLang="zh-CN"/>
              <a:t>  关于筹办期业务招待费等费用税前扣除问题</a:t>
            </a:r>
            <a:endParaRPr lang="en-US" altLang="zh-CN"/>
          </a:p>
          <a:p>
            <a:r>
              <a:rPr lang="en-US" altLang="zh-CN"/>
              <a:t>   企业在筹建期间，发生的与筹办活动有关的业务招待费支出，可按实际发生额的60%计入企业筹办费，并按有关规定在税前扣除；发生的广告费和业务宣传费，可按实际发生额计入企业筹办费，并按有关规定在税前扣除。</a:t>
            </a:r>
            <a:endParaRPr lang="en-US" altLang="zh-CN"/>
          </a:p>
        </p:txBody>
      </p:sp>
      <p:sp>
        <p:nvSpPr>
          <p:cNvPr id="3" name="标题 2"/>
          <p:cNvSpPr>
            <a:spLocks noGrp="1"/>
          </p:cNvSpPr>
          <p:nvPr>
            <p:ph type="title"/>
          </p:nvPr>
        </p:nvSpPr>
        <p:spPr/>
        <p:txBody>
          <a:bodyPr/>
          <a:p>
            <a:r>
              <a:rPr lang="en-US" altLang="zh-CN" b="1" dirty="0">
                <a:solidFill>
                  <a:schemeClr val="tx1"/>
                </a:solidFill>
                <a:latin typeface="黑体" panose="02010609060101010101" pitchFamily="49" charset="-122"/>
                <a:ea typeface="黑体" panose="02010609060101010101" pitchFamily="49" charset="-122"/>
                <a:sym typeface="+mn-ea"/>
              </a:rPr>
              <a:t>国家税务总局公告2012年第15号 </a:t>
            </a:r>
            <a:endParaRPr lang="en-US" altLang="zh-CN" b="1" dirty="0">
              <a:solidFill>
                <a:schemeClr val="tx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Rectangle 3"/>
          <p:cNvSpPr>
            <a:spLocks noGrp="1" noRot="1"/>
          </p:cNvSpPr>
          <p:nvPr>
            <p:ph type="title"/>
          </p:nvPr>
        </p:nvSpPr>
        <p:spPr>
          <a:xfrm>
            <a:off x="2135188" y="404813"/>
            <a:ext cx="7416800" cy="719137"/>
          </a:xfrm>
        </p:spPr>
        <p:txBody>
          <a:bodyPr vert="horz" wrap="square" lIns="92075" tIns="46038" rIns="92075" bIns="46038" anchor="t" anchorCtr="0"/>
          <a:p>
            <a:r>
              <a:rPr lang="zh-CN" sz="2800" b="1" dirty="0">
                <a:solidFill>
                  <a:srgbClr val="C00000"/>
                </a:solidFill>
                <a:latin typeface="黑体" panose="02010609060101010101" pitchFamily="49" charset="-122"/>
                <a:ea typeface="黑体" panose="02010609060101010101" pitchFamily="49" charset="-122"/>
              </a:rPr>
              <a:t>十一、其他按比例扣除项目</a:t>
            </a:r>
            <a:endParaRPr lang="zh-CN" sz="2800" b="1" dirty="0">
              <a:solidFill>
                <a:srgbClr val="C00000"/>
              </a:solidFill>
              <a:latin typeface="黑体" panose="02010609060101010101" pitchFamily="49" charset="-122"/>
              <a:ea typeface="黑体" panose="02010609060101010101" pitchFamily="49" charset="-122"/>
            </a:endParaRPr>
          </a:p>
        </p:txBody>
      </p:sp>
      <p:sp>
        <p:nvSpPr>
          <p:cNvPr id="33795" name="Rectangle 2"/>
          <p:cNvSpPr>
            <a:spLocks noGrp="1" noRot="1" noChangeArrowheads="1"/>
          </p:cNvSpPr>
          <p:nvPr>
            <p:ph idx="1"/>
          </p:nvPr>
        </p:nvSpPr>
        <p:spPr>
          <a:xfrm>
            <a:off x="1283335" y="1031875"/>
            <a:ext cx="10111105" cy="5710555"/>
          </a:xfrm>
        </p:spPr>
        <p:txBody>
          <a:bodyPr vert="horz" wrap="square" lIns="91440" tIns="45720" rIns="91440" bIns="45720" numCol="1" anchor="t" anchorCtr="0" compatLnSpc="1"/>
          <a:lstStyle/>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 </a:t>
            </a:r>
            <a:r>
              <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一、</a:t>
            </a:r>
            <a:r>
              <a:rPr lang="zh-CN" altLang="en-US" sz="2800">
                <a:sym typeface="+mn-ea"/>
              </a:rPr>
              <a:t>职工福利费：</a:t>
            </a:r>
            <a:r>
              <a:rPr lang="en-US" altLang="zh-CN" sz="2800">
                <a:sym typeface="+mn-ea"/>
              </a:rPr>
              <a:t>14%</a:t>
            </a:r>
            <a:r>
              <a:rPr lang="zh-CN" altLang="en-US" sz="2800">
                <a:sym typeface="+mn-ea"/>
              </a:rPr>
              <a:t>工资总额；</a:t>
            </a:r>
            <a:endParaRPr lang="zh-CN" altLang="en-US" sz="2800">
              <a:sym typeface="+mn-ea"/>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 </a:t>
            </a:r>
            <a:r>
              <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二、</a:t>
            </a:r>
            <a:r>
              <a:rPr lang="zh-CN" altLang="en-US" sz="2800" kern="1200">
                <a:sym typeface="+mn-ea"/>
              </a:rPr>
              <a:t>补充养老保险费：自2008年1月1日起，企业根据国家有关政策规定，为在本企业任职或者受雇的全体员工支付的补充养老保险费、补充医疗保险费，分别在不超过职工工资总额5%标准内的部分，在计算应纳税所得额时准予扣除；超过的部分，不予扣除。</a:t>
            </a:r>
            <a:endParaRPr lang="zh-CN" altLang="en-US" sz="2800" kern="1200">
              <a:sym typeface="+mn-ea"/>
            </a:endParaRPr>
          </a:p>
          <a:p>
            <a:pPr defTabSz="685800"/>
            <a:r>
              <a:rPr lang="zh-CN" altLang="en-US" sz="2800" kern="1200">
                <a:sym typeface="+mn-ea"/>
              </a:rPr>
              <a:t>三、</a:t>
            </a:r>
            <a:r>
              <a:rPr lang="zh-CN" altLang="en-US" sz="2800" kern="1200">
                <a:sym typeface="微软雅黑" panose="020B0503020204020204" pitchFamily="34" charset="-122"/>
              </a:rPr>
              <a:t>工会经费：</a:t>
            </a:r>
            <a:r>
              <a:rPr lang="zh-CN" altLang="en-US" sz="2800" kern="1200">
                <a:sym typeface="+mn-ea"/>
              </a:rPr>
              <a:t>企业拨缴的工会经费，不超过工资薪金总额2%的部分，准予扣除。</a:t>
            </a:r>
            <a:endParaRPr lang="zh-CN" altLang="en-US" sz="2800" kern="1200">
              <a:sym typeface="+mn-ea"/>
            </a:endParaRPr>
          </a:p>
          <a:p>
            <a:pPr defTabSz="685800"/>
            <a:r>
              <a:rPr lang="zh-CN" altLang="en-US" sz="2800" kern="1200">
                <a:sym typeface="+mn-ea"/>
              </a:rPr>
              <a:t>四、党组织工作经费：纳入管理费用的党组织工作经费，实际支出不超过职工年度工资薪金总额1%的部分，可以据实在企业所得税前扣除。</a:t>
            </a:r>
            <a:endParaRPr lang="zh-CN" altLang="en-US" sz="2800" kern="1200">
              <a:latin typeface="+mn-lt"/>
              <a:ea typeface="+mn-ea"/>
              <a:cs typeface="+mn-cs"/>
            </a:endParaRPr>
          </a:p>
          <a:p>
            <a:pPr defTabSz="685800"/>
            <a:r>
              <a:rPr lang="en-US" altLang="zh-CN" sz="2800" kern="1200">
                <a:sym typeface="+mn-ea"/>
              </a:rPr>
              <a:t> </a:t>
            </a:r>
            <a:endParaRPr lang="zh-CN" altLang="en-US" sz="2800" kern="1200">
              <a:latin typeface="+mn-lt"/>
              <a:ea typeface="+mn-ea"/>
              <a:cs typeface="+mn-cs"/>
              <a:sym typeface="微软雅黑" panose="020B0503020204020204" pitchFamily="34" charset="-122"/>
            </a:endParaRPr>
          </a:p>
          <a:p>
            <a:pPr defTabSz="685800"/>
            <a:endParaRPr lang="zh-CN" altLang="en-US" sz="2800" kern="1200">
              <a:latin typeface="+mn-lt"/>
              <a:ea typeface="+mn-ea"/>
              <a:cs typeface="+mn-cs"/>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endPar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Rectangle 3"/>
          <p:cNvSpPr>
            <a:spLocks noGrp="1" noRot="1"/>
          </p:cNvSpPr>
          <p:nvPr>
            <p:ph type="title"/>
          </p:nvPr>
        </p:nvSpPr>
        <p:spPr>
          <a:xfrm>
            <a:off x="2135188" y="404813"/>
            <a:ext cx="7416800" cy="719137"/>
          </a:xfrm>
        </p:spPr>
        <p:txBody>
          <a:bodyPr vert="horz" wrap="square" lIns="92075" tIns="46038" rIns="92075" bIns="46038" anchor="t" anchorCtr="0"/>
          <a:p>
            <a:r>
              <a:rPr lang="en-US" altLang="zh-CN" sz="2800" b="1" dirty="0">
                <a:solidFill>
                  <a:srgbClr val="C00000"/>
                </a:solidFill>
                <a:latin typeface="黑体" panose="02010609060101010101" pitchFamily="49" charset="-122"/>
                <a:ea typeface="黑体" panose="02010609060101010101" pitchFamily="49" charset="-122"/>
              </a:rPr>
              <a:t> </a:t>
            </a:r>
            <a:r>
              <a:rPr lang="zh-CN" sz="2800" b="1" dirty="0">
                <a:solidFill>
                  <a:srgbClr val="C00000"/>
                </a:solidFill>
                <a:latin typeface="黑体" panose="02010609060101010101" pitchFamily="49" charset="-122"/>
                <a:ea typeface="黑体" panose="02010609060101010101" pitchFamily="49" charset="-122"/>
              </a:rPr>
              <a:t>按比例扣除</a:t>
            </a:r>
            <a:endParaRPr lang="zh-CN" sz="2800" b="1" dirty="0">
              <a:solidFill>
                <a:srgbClr val="C00000"/>
              </a:solidFill>
              <a:latin typeface="黑体" panose="02010609060101010101" pitchFamily="49" charset="-122"/>
              <a:ea typeface="黑体" panose="02010609060101010101" pitchFamily="49" charset="-122"/>
            </a:endParaRPr>
          </a:p>
        </p:txBody>
      </p:sp>
      <p:sp>
        <p:nvSpPr>
          <p:cNvPr id="33795" name="Rectangle 2"/>
          <p:cNvSpPr>
            <a:spLocks noGrp="1" noRot="1" noChangeArrowheads="1"/>
          </p:cNvSpPr>
          <p:nvPr>
            <p:ph idx="1"/>
          </p:nvPr>
        </p:nvSpPr>
        <p:spPr>
          <a:xfrm>
            <a:off x="1283335" y="1031875"/>
            <a:ext cx="9963785" cy="5710555"/>
          </a:xfrm>
        </p:spPr>
        <p:txBody>
          <a:bodyPr vert="horz" wrap="square" lIns="91440" tIns="45720" rIns="91440" bIns="45720" numCol="1" anchor="t" anchorCtr="0" compatLnSpc="1"/>
          <a:lstStyle/>
          <a:p>
            <a:pPr defTabSz="685800"/>
            <a:r>
              <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 </a:t>
            </a:r>
            <a:r>
              <a:rPr lang="zh-CN" altLang="en-US" sz="2800" kern="1200">
                <a:sym typeface="+mn-ea"/>
              </a:rPr>
              <a:t>五、</a:t>
            </a:r>
            <a:r>
              <a:rPr lang="zh-CN" altLang="en-US" sz="2800" kern="1200">
                <a:sym typeface="微软雅黑" panose="020B0503020204020204" pitchFamily="34" charset="-122"/>
              </a:rPr>
              <a:t>职工教育经费：</a:t>
            </a:r>
            <a:r>
              <a:rPr lang="zh-CN" altLang="en-US" sz="2800" kern="1200">
                <a:sym typeface="+mn-ea"/>
              </a:rPr>
              <a:t>企业发生的职工教育经费支出，不超过工资薪金总额8%的部分，准予在计算企业所得税应纳税所得额时扣除；超过部分，准予在以后纳税年度结转扣除。</a:t>
            </a:r>
            <a:endParaRPr lang="zh-CN" altLang="en-US" sz="2800" kern="1200">
              <a:latin typeface="+mn-lt"/>
              <a:ea typeface="+mn-ea"/>
              <a:cs typeface="+mn-cs"/>
            </a:endParaRPr>
          </a:p>
          <a:p>
            <a:pPr defTabSz="685800"/>
            <a:r>
              <a:rPr lang="en-US" altLang="zh-CN" sz="2800" kern="1200">
                <a:sym typeface="+mn-ea"/>
              </a:rPr>
              <a:t>                    </a:t>
            </a:r>
            <a:r>
              <a:rPr lang="zh-CN" altLang="en-US" sz="2800" kern="1200">
                <a:sym typeface="+mn-ea"/>
              </a:rPr>
              <a:t>财税[2018]51号</a:t>
            </a:r>
            <a:endParaRPr lang="zh-CN" altLang="en-US" sz="2800" kern="1200">
              <a:sym typeface="+mn-ea"/>
            </a:endParaRPr>
          </a:p>
          <a:p>
            <a:pPr defTabSz="685800"/>
            <a:r>
              <a:rPr lang="zh-CN" altLang="en-US" sz="2800" kern="1200">
                <a:sym typeface="+mn-ea"/>
              </a:rPr>
              <a:t>六、</a:t>
            </a:r>
            <a:r>
              <a:rPr lang="zh-CN" altLang="en-US" sz="2800" kern="1200">
                <a:sym typeface="+mn-ea"/>
              </a:rPr>
              <a:t>捐赠：企业通过公益性社会组织或者县级（含县级）以上人民政府及其组成部门和直属机构，用于慈善活动、公益事业的捐赠支出，在年度利润总额12%以内的部分，准予在计算应纳税所得额时扣除；超过年度利润总额12%的部分，准予结转以后三年内在计算应纳税所得额时扣除。</a:t>
            </a:r>
            <a:endParaRPr lang="zh-CN" altLang="en-US" sz="2800" kern="1200">
              <a:latin typeface="+mn-lt"/>
              <a:ea typeface="+mn-ea"/>
              <a:cs typeface="+mn-cs"/>
            </a:endParaRPr>
          </a:p>
          <a:p>
            <a:pPr defTabSz="685800"/>
            <a:r>
              <a:rPr lang="zh-CN" altLang="en-US" sz="2800" kern="1200">
                <a:sym typeface="+mn-ea"/>
              </a:rPr>
              <a:t>本条所称公益性社会组织，应当依法取得公益性捐赠税前扣除资格。财税〔2018〕15号</a:t>
            </a:r>
            <a:endParaRPr lang="zh-CN" altLang="en-US" sz="2800" kern="1200">
              <a:latin typeface="+mn-lt"/>
              <a:ea typeface="+mn-ea"/>
              <a:cs typeface="+mn-cs"/>
            </a:endParaRPr>
          </a:p>
          <a:p>
            <a:pPr defTabSz="685800">
              <a:lnSpc>
                <a:spcPct val="80000"/>
              </a:lnSpc>
            </a:pPr>
            <a:endParaRPr lang="zh-CN" altLang="en-US" sz="2800" kern="1200">
              <a:latin typeface="+mn-lt"/>
              <a:ea typeface="+mn-ea"/>
              <a:cs typeface="+mn-cs"/>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endPar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Rectangle 3"/>
          <p:cNvSpPr>
            <a:spLocks noGrp="1" noRot="1"/>
          </p:cNvSpPr>
          <p:nvPr>
            <p:ph type="title"/>
          </p:nvPr>
        </p:nvSpPr>
        <p:spPr>
          <a:xfrm>
            <a:off x="2135188" y="404813"/>
            <a:ext cx="7416800" cy="719137"/>
          </a:xfrm>
        </p:spPr>
        <p:txBody>
          <a:bodyPr vert="horz" wrap="square" lIns="92075" tIns="46038" rIns="92075" bIns="46038" anchor="t" anchorCtr="0"/>
          <a:p>
            <a:r>
              <a:rPr lang="en-US" altLang="zh-CN" sz="2800" b="1" dirty="0">
                <a:solidFill>
                  <a:srgbClr val="C00000"/>
                </a:solidFill>
                <a:latin typeface="黑体" panose="02010609060101010101" pitchFamily="49" charset="-122"/>
                <a:ea typeface="黑体" panose="02010609060101010101" pitchFamily="49" charset="-122"/>
              </a:rPr>
              <a:t> </a:t>
            </a:r>
            <a:r>
              <a:rPr lang="zh-CN" sz="2800" b="1" dirty="0">
                <a:solidFill>
                  <a:srgbClr val="C00000"/>
                </a:solidFill>
                <a:latin typeface="黑体" panose="02010609060101010101" pitchFamily="49" charset="-122"/>
                <a:ea typeface="黑体" panose="02010609060101010101" pitchFamily="49" charset="-122"/>
              </a:rPr>
              <a:t>按比例扣除</a:t>
            </a:r>
            <a:endParaRPr lang="zh-CN" sz="2800" b="1" dirty="0">
              <a:solidFill>
                <a:srgbClr val="C00000"/>
              </a:solidFill>
              <a:latin typeface="黑体" panose="02010609060101010101" pitchFamily="49" charset="-122"/>
              <a:ea typeface="黑体" panose="02010609060101010101" pitchFamily="49" charset="-122"/>
            </a:endParaRPr>
          </a:p>
        </p:txBody>
      </p:sp>
      <p:sp>
        <p:nvSpPr>
          <p:cNvPr id="33795" name="Rectangle 2"/>
          <p:cNvSpPr>
            <a:spLocks noGrp="1" noRot="1" noChangeArrowheads="1"/>
          </p:cNvSpPr>
          <p:nvPr>
            <p:ph idx="1"/>
          </p:nvPr>
        </p:nvSpPr>
        <p:spPr>
          <a:xfrm>
            <a:off x="1120775" y="944245"/>
            <a:ext cx="10273665" cy="5798185"/>
          </a:xfrm>
        </p:spPr>
        <p:txBody>
          <a:bodyPr vert="horz" wrap="square" lIns="91440" tIns="45720" rIns="91440" bIns="45720" numCol="1" anchor="t" anchorCtr="0" compatLnSpc="1"/>
          <a:lstStyle/>
          <a:p>
            <a:pPr defTabSz="685800"/>
            <a:r>
              <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七、</a:t>
            </a:r>
            <a:r>
              <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 </a:t>
            </a:r>
            <a:r>
              <a:rPr lang="zh-CN" altLang="en-US" sz="2800" kern="1200">
                <a:sym typeface="+mn-ea"/>
              </a:rPr>
              <a:t>广告和业务宣传费：不超过当年销售（营业）收入15%的部分，准予扣除；超过部分，准予在以后纳税年度结转扣除。对化妆品制造或销售、医药制造和饮料制造（不含酒类制造）企业发生的广告费和业务宣传费支出，不超过当年销售（营业）收入30%的部分，准予扣除；超过部分，准予在以后纳税年度结转扣除。</a:t>
            </a:r>
            <a:r>
              <a:rPr lang="zh-CN" altLang="en-US" sz="2800">
                <a:sym typeface="+mn-ea"/>
              </a:rPr>
              <a:t>财政部 税务总局公告2020年第43号</a:t>
            </a:r>
            <a:endParaRPr lang="zh-CN" altLang="en-US" sz="2800"/>
          </a:p>
          <a:p>
            <a:pPr defTabSz="685800">
              <a:lnSpc>
                <a:spcPct val="80000"/>
              </a:lnSpc>
            </a:pPr>
            <a:r>
              <a:rPr lang="zh-CN" altLang="en-US" sz="2800" kern="1200">
                <a:latin typeface="+mn-lt"/>
                <a:ea typeface="+mn-ea"/>
                <a:cs typeface="+mn-cs"/>
              </a:rPr>
              <a:t>国家税务总局公告2021年第17号</a:t>
            </a:r>
            <a:endParaRPr lang="zh-CN" altLang="en-US" sz="2800" kern="1200">
              <a:latin typeface="+mn-lt"/>
              <a:ea typeface="+mn-ea"/>
              <a:cs typeface="+mn-cs"/>
            </a:endParaRPr>
          </a:p>
          <a:p>
            <a:pPr defTabSz="685800"/>
            <a:r>
              <a:rPr lang="en-US" altLang="zh-CN" sz="2800" kern="1200">
                <a:sym typeface="+mn-ea"/>
              </a:rPr>
              <a:t> 关于公益性捐赠支出相关费用的扣除问题</a:t>
            </a:r>
            <a:endParaRPr lang="en-US" altLang="zh-CN" sz="2800" kern="1200">
              <a:sym typeface="+mn-ea"/>
            </a:endParaRPr>
          </a:p>
          <a:p>
            <a:pPr defTabSz="685800"/>
            <a:r>
              <a:rPr lang="zh-CN" altLang="en-US" sz="2800" kern="1200">
                <a:latin typeface="+mn-lt"/>
                <a:ea typeface="+mn-ea"/>
                <a:cs typeface="+mn-cs"/>
              </a:rPr>
              <a:t>企业在非货币性资产捐赠过程中发生的运费、保险费、人工费用等相关支出，凡纳入国家机关、公益性社会组织开具的公益捐赠票据记载的数额中的，作为公益性捐赠支出按照规定在税前扣除；上述费用未纳入公益性捐赠票据记载的数额中的，作为企业相关费用按照规定在税前扣除。</a:t>
            </a:r>
            <a:endParaRPr lang="zh-CN" altLang="en-US" sz="2800" kern="1200">
              <a:latin typeface="+mn-lt"/>
              <a:ea typeface="+mn-ea"/>
              <a:cs typeface="+mn-cs"/>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endPar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Rectangle 3"/>
          <p:cNvSpPr>
            <a:spLocks noGrp="1" noRot="1"/>
          </p:cNvSpPr>
          <p:nvPr>
            <p:ph type="title"/>
          </p:nvPr>
        </p:nvSpPr>
        <p:spPr>
          <a:xfrm>
            <a:off x="2135188" y="404813"/>
            <a:ext cx="7416800" cy="719137"/>
          </a:xfrm>
        </p:spPr>
        <p:txBody>
          <a:bodyPr vert="horz" wrap="square" lIns="92075" tIns="46038" rIns="92075" bIns="46038" anchor="t" anchorCtr="0"/>
          <a:p>
            <a:r>
              <a:rPr lang="en-US" altLang="zh-CN" sz="2800" b="1" dirty="0">
                <a:solidFill>
                  <a:srgbClr val="C00000"/>
                </a:solidFill>
                <a:latin typeface="黑体" panose="02010609060101010101" pitchFamily="49" charset="-122"/>
                <a:ea typeface="黑体" panose="02010609060101010101" pitchFamily="49" charset="-122"/>
              </a:rPr>
              <a:t> </a:t>
            </a:r>
            <a:r>
              <a:rPr lang="zh-CN" altLang="en-US" sz="2800" b="1" dirty="0">
                <a:solidFill>
                  <a:srgbClr val="C00000"/>
                </a:solidFill>
                <a:latin typeface="黑体" panose="02010609060101010101" pitchFamily="49" charset="-122"/>
                <a:ea typeface="黑体" panose="02010609060101010101" pitchFamily="49" charset="-122"/>
              </a:rPr>
              <a:t>广告宣传费扣除</a:t>
            </a:r>
            <a:endParaRPr lang="zh-CN" altLang="en-US" sz="2800" b="1" dirty="0">
              <a:solidFill>
                <a:srgbClr val="C00000"/>
              </a:solidFill>
              <a:latin typeface="黑体" panose="02010609060101010101" pitchFamily="49" charset="-122"/>
              <a:ea typeface="黑体" panose="02010609060101010101" pitchFamily="49" charset="-122"/>
            </a:endParaRPr>
          </a:p>
        </p:txBody>
      </p:sp>
      <p:sp>
        <p:nvSpPr>
          <p:cNvPr id="33795" name="Rectangle 2"/>
          <p:cNvSpPr>
            <a:spLocks noGrp="1" noRot="1" noChangeArrowheads="1"/>
          </p:cNvSpPr>
          <p:nvPr>
            <p:ph idx="1"/>
          </p:nvPr>
        </p:nvSpPr>
        <p:spPr>
          <a:xfrm>
            <a:off x="1283335" y="1243330"/>
            <a:ext cx="10111105" cy="5499100"/>
          </a:xfrm>
        </p:spPr>
        <p:txBody>
          <a:bodyPr vert="horz" wrap="square" lIns="91440" tIns="45720" rIns="91440" bIns="45720" numCol="1" anchor="t" anchorCtr="0" compatLnSpc="1"/>
          <a:lstStyle/>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zh-CN" altLang="en-US" sz="20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2021年1月1日—2025年12月31日，对化妆品制造或销售、医药制造和饮料制造（不含酒类制造）企业发生的广告费和业务宣传费支出，不超过当年销售（营业）收入30%的部分，准予扣除；超过部分，准予在以后纳税年度结转扣除；</a:t>
            </a:r>
            <a:endParaRPr kumimoji="1" lang="zh-CN" altLang="en-US" sz="20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zh-CN" altLang="en-US" sz="20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对签订广告费和业务宣传费分摊协议的关联企业，其中一方发生的不超过当年销售（营业）收入税前扣除限额比例内的广告费和业务宣传费支出可以在本企业扣除，也可以将其中的部分或全部按照分摊协议归集至另一方扣除。另一方在计算本企业广告费和业务宣传费支出企业所得税税前扣除限额时，可将按照上述办法归集至本企业的广告费和业务宣传费不计算在内。</a:t>
            </a:r>
            <a:endParaRPr kumimoji="1" lang="zh-CN" altLang="en-US" sz="20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zh-CN" altLang="en-US" sz="20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烟草企业的烟草广告费和业务宣传费支出，一律不得在计算应纳税所得额时扣除。</a:t>
            </a:r>
            <a:endParaRPr kumimoji="1" lang="zh-CN" altLang="en-US" sz="20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1"/>
          <p:cNvSpPr>
            <a:spLocks noGrp="1"/>
          </p:cNvSpPr>
          <p:nvPr>
            <p:ph type="title"/>
          </p:nvPr>
        </p:nvSpPr>
        <p:spPr>
          <a:xfrm>
            <a:off x="1227455" y="533400"/>
            <a:ext cx="10217785" cy="1143000"/>
          </a:xfrm>
        </p:spPr>
        <p:txBody>
          <a:bodyPr vert="horz" lIns="91440" tIns="45720" rIns="91440" bIns="45720" anchor="ctr" anchorCtr="0"/>
          <a:p>
            <a:pPr algn="ctr"/>
            <a:r>
              <a:rPr lang="zh-CN" altLang="en-US"/>
              <a:t> 税务总局公告2023年第1号</a:t>
            </a:r>
            <a:endParaRPr lang="zh-CN" altLang="en-US"/>
          </a:p>
        </p:txBody>
      </p:sp>
      <p:sp>
        <p:nvSpPr>
          <p:cNvPr id="29698" name="内容占位符 2"/>
          <p:cNvSpPr>
            <a:spLocks noGrp="1"/>
          </p:cNvSpPr>
          <p:nvPr>
            <p:ph idx="1"/>
          </p:nvPr>
        </p:nvSpPr>
        <p:spPr>
          <a:xfrm>
            <a:off x="683895" y="1791970"/>
            <a:ext cx="10856595" cy="4304030"/>
          </a:xfrm>
        </p:spPr>
        <p:txBody>
          <a:bodyPr vert="horz" lIns="91440" tIns="45720" rIns="91440" bIns="45720" anchor="t" anchorCtr="0"/>
          <a:p>
            <a:pPr defTabSz="685800">
              <a:lnSpc>
                <a:spcPct val="80000"/>
              </a:lnSpc>
            </a:pPr>
            <a:r>
              <a:rPr lang="zh-CN" altLang="en-US" kern="1200">
                <a:latin typeface="+mn-lt"/>
                <a:ea typeface="+mn-ea"/>
                <a:cs typeface="+mn-cs"/>
              </a:rPr>
              <a:t>八、按固定期限纳税的小规模纳税人可以选择以1个月或1个季度为纳税期限，一经选择，一个会计年度内不得变更。</a:t>
            </a:r>
            <a:endParaRPr lang="zh-CN" altLang="en-US" kern="1200">
              <a:latin typeface="+mn-lt"/>
              <a:ea typeface="+mn-ea"/>
              <a:cs typeface="+mn-cs"/>
            </a:endParaRPr>
          </a:p>
          <a:p>
            <a:pPr defTabSz="685800">
              <a:lnSpc>
                <a:spcPct val="80000"/>
              </a:lnSpc>
            </a:pPr>
            <a:r>
              <a:rPr lang="zh-CN" altLang="en-US" kern="1200">
                <a:latin typeface="+mn-lt"/>
                <a:ea typeface="+mn-ea"/>
                <a:cs typeface="+mn-cs"/>
              </a:rPr>
              <a:t>九、按照现行规定应当预缴增值税税款的小规模纳税人，凡在预缴地实现的月销售额未超过10万元的，当期无需预缴税款。在预缴地实现的月销售额超过10万元的，适用3%预征率的预缴增值税项目，减按1%预征率预缴增值税。</a:t>
            </a:r>
            <a:endParaRPr lang="zh-CN" altLang="en-US" kern="1200">
              <a:latin typeface="+mn-lt"/>
              <a:ea typeface="+mn-ea"/>
              <a:cs typeface="+mn-cs"/>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a:bodyPr>
          <a:p>
            <a:r>
              <a:rPr lang="en-US" altLang="zh-CN"/>
              <a:t> 总局公告2012年第15号 </a:t>
            </a:r>
            <a:endParaRPr lang="en-US" altLang="zh-CN"/>
          </a:p>
          <a:p>
            <a:r>
              <a:rPr lang="en-US" altLang="zh-CN"/>
              <a:t>六、关于以前年度发生应扣未扣支出的税务处理问题</a:t>
            </a:r>
            <a:endParaRPr lang="en-US" altLang="zh-CN"/>
          </a:p>
          <a:p>
            <a:r>
              <a:rPr lang="en-US" altLang="zh-CN"/>
              <a:t>   根据《中华人民共和国税收征收管理法》的有关规定，对企业发现以前年度实际发生的、按照税收规定应在企业所得税前扣除而未扣除或者少扣除的支出，企业做出专项申报及说明后，准予追补至该项目发生年度计算扣除，但追补确认期限不得超过5年。</a:t>
            </a:r>
            <a:endParaRPr lang="en-US" altLang="zh-CN"/>
          </a:p>
          <a:p>
            <a:r>
              <a:rPr lang="en-US" altLang="zh-CN"/>
              <a:t>   企业由于上述原因多缴的企业所得税税款，可以在追补确认年度企业所得税应纳税款中抵扣，不足抵扣的，可以向以后年度递延抵扣或申请退税。</a:t>
            </a:r>
            <a:endParaRPr lang="en-US" altLang="zh-CN"/>
          </a:p>
          <a:p>
            <a:r>
              <a:rPr lang="en-US" altLang="zh-CN"/>
              <a:t> 亏损企业追补确认以前年度未在企业所得税前扣除的支出，或盈利企业经过追补确认后出现亏损的，应首先调整该项支出所属年度的亏损额，然后再按照弥补亏损的原则计算以后年度多缴的企业所得税款，并按前款规定处理。</a:t>
            </a:r>
            <a:endParaRPr lang="en-US" altLang="zh-CN"/>
          </a:p>
        </p:txBody>
      </p:sp>
      <p:sp>
        <p:nvSpPr>
          <p:cNvPr id="3" name="标题 2"/>
          <p:cNvSpPr>
            <a:spLocks noGrp="1"/>
          </p:cNvSpPr>
          <p:nvPr>
            <p:ph type="title"/>
          </p:nvPr>
        </p:nvSpPr>
        <p:spPr/>
        <p:txBody>
          <a:bodyPr>
            <a:normAutofit/>
          </a:bodyPr>
          <a:p>
            <a:r>
              <a:rPr lang="zh-CN" altLang="en-US" b="1" dirty="0">
                <a:solidFill>
                  <a:schemeClr val="tx1"/>
                </a:solidFill>
                <a:latin typeface="黑体" panose="02010609060101010101" pitchFamily="49" charset="-122"/>
                <a:ea typeface="黑体" panose="02010609060101010101" pitchFamily="49" charset="-122"/>
                <a:sym typeface="+mn-ea"/>
              </a:rPr>
              <a:t>十二、</a:t>
            </a:r>
            <a:r>
              <a:rPr lang="zh-CN" altLang="en-US" b="1" dirty="0">
                <a:solidFill>
                  <a:srgbClr val="C00000"/>
                </a:solidFill>
                <a:latin typeface="黑体" panose="02010609060101010101" pitchFamily="49" charset="-122"/>
                <a:ea typeface="黑体" panose="02010609060101010101" pitchFamily="49" charset="-122"/>
                <a:sym typeface="+mn-ea"/>
              </a:rPr>
              <a:t>以前年度应扣未扣支出及亏损弥补</a:t>
            </a:r>
            <a:endParaRPr lang="zh-CN" altLang="en-US" b="1" dirty="0">
              <a:solidFill>
                <a:schemeClr val="tx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a:bodyPr>
          <a:p>
            <a:r>
              <a:rPr lang="en-US" altLang="zh-CN"/>
              <a:t>《中华人民共和国企业所得税法》（主席令2007年第63号）第十八条规定，企业纳税年度发生的亏损，准予向以后年度结转，用以后年度的所得弥补，但结转年限最长不得超过五年。</a:t>
            </a:r>
            <a:endParaRPr lang="en-US" altLang="zh-CN"/>
          </a:p>
          <a:p>
            <a:r>
              <a:rPr lang="en-US" altLang="zh-CN"/>
              <a:t>  《财政部、国家税务总局关于企业重组业务企业所得税处理若干问题的通知》（财税〔2009〕59号）规定,被合并企业合并前的相关所得税事项由合并企业承继，被分立企业未超过法定弥补期限的亏损额，由分立企业继续弥补。</a:t>
            </a:r>
            <a:endParaRPr lang="en-US" altLang="zh-CN"/>
          </a:p>
          <a:p>
            <a:r>
              <a:rPr lang="en-US" altLang="zh-CN"/>
              <a:t> 可由合并企业弥补的被合并企业亏损的限额=被合并企业净资产公允价值×截至合并业务发生当年年末国家发行的最长期限的国债利率</a:t>
            </a:r>
            <a:endParaRPr lang="en-US" altLang="zh-CN"/>
          </a:p>
        </p:txBody>
      </p:sp>
      <p:sp>
        <p:nvSpPr>
          <p:cNvPr id="3" name="标题 2"/>
          <p:cNvSpPr>
            <a:spLocks noGrp="1"/>
          </p:cNvSpPr>
          <p:nvPr>
            <p:ph type="title"/>
          </p:nvPr>
        </p:nvSpPr>
        <p:spPr/>
        <p:txBody>
          <a:bodyPr>
            <a:normAutofit/>
          </a:bodyPr>
          <a:p>
            <a:r>
              <a:rPr lang="zh-CN" altLang="en-US" b="1" dirty="0">
                <a:solidFill>
                  <a:schemeClr val="tx1"/>
                </a:solidFill>
                <a:latin typeface="黑体" panose="02010609060101010101" pitchFamily="49" charset="-122"/>
                <a:ea typeface="黑体" panose="02010609060101010101" pitchFamily="49" charset="-122"/>
                <a:sym typeface="+mn-ea"/>
              </a:rPr>
              <a:t>十二、</a:t>
            </a:r>
            <a:r>
              <a:rPr lang="zh-CN" altLang="en-US" b="1" dirty="0">
                <a:solidFill>
                  <a:srgbClr val="C00000"/>
                </a:solidFill>
                <a:latin typeface="黑体" panose="02010609060101010101" pitchFamily="49" charset="-122"/>
                <a:ea typeface="黑体" panose="02010609060101010101" pitchFamily="49" charset="-122"/>
                <a:sym typeface="+mn-ea"/>
              </a:rPr>
              <a:t>以前年度应扣未扣支出及亏损弥补</a:t>
            </a:r>
            <a:endParaRPr lang="zh-CN" altLang="en-US" b="1" dirty="0">
              <a:solidFill>
                <a:schemeClr val="tx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a:bodyPr>
          <a:p>
            <a:r>
              <a:rPr lang="en-US" altLang="zh-CN"/>
              <a:t> 国家税务总局公告2021年第17号</a:t>
            </a:r>
            <a:endParaRPr lang="en-US" altLang="zh-CN"/>
          </a:p>
          <a:p>
            <a:r>
              <a:rPr lang="en-US" altLang="zh-CN"/>
              <a:t>四、企业所得税核定征收改为查账征收后有关资产的税务处理问题</a:t>
            </a:r>
            <a:endParaRPr lang="en-US" altLang="zh-CN"/>
          </a:p>
          <a:p>
            <a:r>
              <a:rPr lang="en-US" altLang="zh-CN"/>
              <a:t>（一）企业能够提供资产购置发票的，以发票载明金额为计税基础；不能提供资产购置发票的，可以凭购置资产的合同（协议）、资金支付证明、会计核算资料等记载金额，作为计税基础。</a:t>
            </a:r>
            <a:endParaRPr lang="en-US" altLang="zh-CN"/>
          </a:p>
          <a:p>
            <a:r>
              <a:rPr lang="en-US" altLang="zh-CN"/>
              <a:t>（二）企业核定征税期间投入使用的资产，改为查账征税后，按照税法规定的折旧、摊销年限，扣除该资产投入使用年限后，就剩余年限继续计提折旧、摊销额并在税前扣除。 </a:t>
            </a:r>
            <a:endParaRPr lang="en-US" altLang="zh-CN"/>
          </a:p>
        </p:txBody>
      </p:sp>
      <p:sp>
        <p:nvSpPr>
          <p:cNvPr id="3" name="标题 2"/>
          <p:cNvSpPr>
            <a:spLocks noGrp="1"/>
          </p:cNvSpPr>
          <p:nvPr>
            <p:ph type="title"/>
          </p:nvPr>
        </p:nvSpPr>
        <p:spPr/>
        <p:txBody>
          <a:bodyPr>
            <a:normAutofit/>
          </a:bodyPr>
          <a:p>
            <a:r>
              <a:rPr lang="zh-CN" altLang="en-US" b="1" dirty="0">
                <a:solidFill>
                  <a:schemeClr val="tx1"/>
                </a:solidFill>
                <a:latin typeface="黑体" panose="02010609060101010101" pitchFamily="49" charset="-122"/>
                <a:ea typeface="黑体" panose="02010609060101010101" pitchFamily="49" charset="-122"/>
                <a:sym typeface="+mn-ea"/>
              </a:rPr>
              <a:t>十三、</a:t>
            </a:r>
            <a:r>
              <a:rPr lang="zh-CN" altLang="en-US" b="1" dirty="0">
                <a:solidFill>
                  <a:srgbClr val="C00000"/>
                </a:solidFill>
                <a:latin typeface="黑体" panose="02010609060101010101" pitchFamily="49" charset="-122"/>
                <a:ea typeface="黑体" panose="02010609060101010101" pitchFamily="49" charset="-122"/>
                <a:sym typeface="+mn-ea"/>
              </a:rPr>
              <a:t>核定征收改为查账征收资产计税基础</a:t>
            </a:r>
            <a:endParaRPr lang="zh-CN" altLang="en-US" b="1" dirty="0">
              <a:solidFill>
                <a:srgbClr val="C00000"/>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77" name="标题 1"/>
          <p:cNvSpPr>
            <a:spLocks noGrp="1"/>
          </p:cNvSpPr>
          <p:nvPr>
            <p:ph type="title"/>
          </p:nvPr>
        </p:nvSpPr>
        <p:spPr>
          <a:xfrm>
            <a:off x="1828800" y="533400"/>
            <a:ext cx="9451340" cy="801370"/>
          </a:xfrm>
        </p:spPr>
        <p:txBody>
          <a:bodyPr vert="horz" lIns="91440" tIns="45720" rIns="91440" bIns="45720" anchor="ctr" anchorCtr="0"/>
          <a:p>
            <a:r>
              <a:rPr lang="zh-CN" altLang="en-US"/>
              <a:t>十四、不得扣除项目</a:t>
            </a:r>
            <a:endParaRPr lang="zh-CN" altLang="en-US"/>
          </a:p>
        </p:txBody>
      </p:sp>
      <p:sp>
        <p:nvSpPr>
          <p:cNvPr id="254978" name="内容占位符 2"/>
          <p:cNvSpPr>
            <a:spLocks noGrp="1"/>
          </p:cNvSpPr>
          <p:nvPr>
            <p:ph idx="1"/>
          </p:nvPr>
        </p:nvSpPr>
        <p:spPr>
          <a:xfrm>
            <a:off x="1212215" y="1570990"/>
            <a:ext cx="10175875" cy="4525010"/>
          </a:xfrm>
        </p:spPr>
        <p:txBody>
          <a:bodyPr vert="horz" lIns="91440" tIns="45720" rIns="91440" bIns="45720" anchor="t" anchorCtr="0"/>
          <a:p>
            <a:pPr defTabSz="685800"/>
            <a:r>
              <a:rPr lang="zh-CN" altLang="en-US" kern="1200">
                <a:latin typeface="+mn-lt"/>
                <a:ea typeface="+mn-ea"/>
                <a:cs typeface="+mn-cs"/>
                <a:hlinkClick r:id="rId1" action="ppaction://hlinkfile"/>
              </a:rPr>
              <a:t>.</a:t>
            </a:r>
            <a:r>
              <a:rPr lang="zh-CN" altLang="en-US" kern="1200">
                <a:latin typeface="+mn-lt"/>
                <a:ea typeface="+mn-ea"/>
                <a:cs typeface="+mn-cs"/>
              </a:rPr>
              <a:t> </a:t>
            </a:r>
            <a:r>
              <a:rPr lang="zh-CN" altLang="en-US" sz="2800" kern="1200">
                <a:latin typeface="+mn-lt"/>
                <a:ea typeface="+mn-ea"/>
                <a:cs typeface="+mn-cs"/>
              </a:rPr>
              <a:t>第十条　在计算应纳税所得额时，下列支出不得扣除</a:t>
            </a:r>
            <a:r>
              <a:rPr lang="en-US" altLang="zh-CN" sz="2800" kern="1200">
                <a:latin typeface="+mn-lt"/>
                <a:ea typeface="+mn-ea"/>
                <a:cs typeface="+mn-cs"/>
              </a:rPr>
              <a:t> </a:t>
            </a:r>
            <a:endParaRPr lang="zh-CN" altLang="en-US" sz="2800" kern="1200">
              <a:latin typeface="+mn-lt"/>
              <a:ea typeface="+mn-ea"/>
              <a:cs typeface="+mn-cs"/>
            </a:endParaRPr>
          </a:p>
          <a:p>
            <a:pPr defTabSz="685800"/>
            <a:r>
              <a:rPr lang="zh-CN" altLang="en-US" sz="2800" kern="1200">
                <a:latin typeface="+mn-lt"/>
                <a:ea typeface="+mn-ea"/>
                <a:cs typeface="+mn-cs"/>
              </a:rPr>
              <a:t>（一）向投资者支付的股息、红利等权益性投资收益款项；</a:t>
            </a:r>
            <a:endParaRPr lang="zh-CN" altLang="en-US" sz="2800" kern="1200">
              <a:latin typeface="+mn-lt"/>
              <a:ea typeface="+mn-ea"/>
              <a:cs typeface="+mn-cs"/>
            </a:endParaRPr>
          </a:p>
          <a:p>
            <a:pPr defTabSz="685800"/>
            <a:r>
              <a:rPr lang="zh-CN" altLang="en-US" sz="2800" kern="1200">
                <a:latin typeface="+mn-lt"/>
                <a:ea typeface="+mn-ea"/>
                <a:cs typeface="+mn-cs"/>
              </a:rPr>
              <a:t>（二）企业所得税税款；</a:t>
            </a:r>
            <a:endParaRPr lang="zh-CN" altLang="en-US" sz="2800" kern="1200">
              <a:latin typeface="+mn-lt"/>
              <a:ea typeface="+mn-ea"/>
              <a:cs typeface="+mn-cs"/>
            </a:endParaRPr>
          </a:p>
          <a:p>
            <a:pPr defTabSz="685800"/>
            <a:r>
              <a:rPr lang="zh-CN" altLang="en-US" sz="2800" kern="1200">
                <a:latin typeface="+mn-lt"/>
                <a:ea typeface="+mn-ea"/>
                <a:cs typeface="+mn-cs"/>
              </a:rPr>
              <a:t>（三）税收滞纳金；</a:t>
            </a:r>
            <a:endParaRPr lang="zh-CN" altLang="en-US" sz="2800" kern="1200">
              <a:latin typeface="+mn-lt"/>
              <a:ea typeface="+mn-ea"/>
              <a:cs typeface="+mn-cs"/>
            </a:endParaRPr>
          </a:p>
          <a:p>
            <a:pPr defTabSz="685800"/>
            <a:r>
              <a:rPr lang="zh-CN" altLang="en-US" sz="2800" kern="1200">
                <a:latin typeface="+mn-lt"/>
                <a:ea typeface="+mn-ea"/>
                <a:cs typeface="+mn-cs"/>
              </a:rPr>
              <a:t>（四）罚金、罚款和被没收财物的损失；</a:t>
            </a:r>
            <a:endParaRPr lang="zh-CN" altLang="en-US" sz="2800" kern="1200">
              <a:latin typeface="+mn-lt"/>
              <a:ea typeface="+mn-ea"/>
              <a:cs typeface="+mn-cs"/>
            </a:endParaRPr>
          </a:p>
          <a:p>
            <a:pPr defTabSz="685800"/>
            <a:r>
              <a:rPr lang="zh-CN" altLang="en-US" sz="2800" kern="1200">
                <a:latin typeface="+mn-lt"/>
                <a:ea typeface="+mn-ea"/>
                <a:cs typeface="+mn-cs"/>
              </a:rPr>
              <a:t>（五）本法第九条规定以外的捐赠支出；</a:t>
            </a:r>
            <a:endParaRPr lang="zh-CN" altLang="en-US" sz="2800" kern="1200">
              <a:latin typeface="+mn-lt"/>
              <a:ea typeface="+mn-ea"/>
              <a:cs typeface="+mn-cs"/>
            </a:endParaRPr>
          </a:p>
          <a:p>
            <a:pPr defTabSz="685800"/>
            <a:r>
              <a:rPr lang="zh-CN" altLang="en-US" sz="2800" kern="1200">
                <a:latin typeface="+mn-lt"/>
                <a:ea typeface="+mn-ea"/>
                <a:cs typeface="+mn-cs"/>
              </a:rPr>
              <a:t>（六）赞助支出；</a:t>
            </a:r>
            <a:endParaRPr lang="zh-CN" altLang="en-US" sz="2800" kern="1200">
              <a:latin typeface="+mn-lt"/>
              <a:ea typeface="+mn-ea"/>
              <a:cs typeface="+mn-cs"/>
            </a:endParaRPr>
          </a:p>
          <a:p>
            <a:pPr defTabSz="685800"/>
            <a:r>
              <a:rPr lang="zh-CN" altLang="en-US" sz="2800" kern="1200">
                <a:latin typeface="+mn-lt"/>
                <a:ea typeface="+mn-ea"/>
                <a:cs typeface="+mn-cs"/>
              </a:rPr>
              <a:t>（七）未经核定的准备金支出；</a:t>
            </a:r>
            <a:endParaRPr lang="zh-CN" altLang="en-US" sz="2800" kern="1200">
              <a:latin typeface="+mn-lt"/>
              <a:ea typeface="+mn-ea"/>
              <a:cs typeface="+mn-cs"/>
            </a:endParaRPr>
          </a:p>
          <a:p>
            <a:pPr defTabSz="685800"/>
            <a:r>
              <a:rPr lang="zh-CN" altLang="en-US" sz="2800" kern="1200">
                <a:latin typeface="+mn-lt"/>
                <a:ea typeface="+mn-ea"/>
                <a:cs typeface="+mn-cs"/>
              </a:rPr>
              <a:t>（八）与取得收入无关的其他支出。</a:t>
            </a:r>
            <a:endParaRPr lang="zh-CN" altLang="en-US" sz="2800" kern="1200">
              <a:latin typeface="+mn-lt"/>
              <a:ea typeface="+mn-ea"/>
              <a:cs typeface="+mn-cs"/>
            </a:endParaRPr>
          </a:p>
        </p:txBody>
      </p:sp>
    </p:spTree>
    <p:custDataLst>
      <p:tags r:id="rId2"/>
    </p:custData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fontScale="90000"/>
          </a:bodyPr>
          <a:p>
            <a:r>
              <a:rPr lang="en-US" altLang="zh-CN"/>
              <a:t> 《跨地区经营汇总纳税企业所得税征收管理办法》</a:t>
            </a:r>
            <a:endParaRPr lang="en-US" altLang="zh-CN"/>
          </a:p>
          <a:p>
            <a:r>
              <a:rPr lang="en-US" altLang="zh-CN"/>
              <a:t>国家税务总局公告2012年第57号</a:t>
            </a:r>
            <a:endParaRPr lang="en-US" altLang="zh-CN"/>
          </a:p>
          <a:p>
            <a:r>
              <a:rPr lang="en-US" altLang="zh-CN"/>
              <a:t> 第二条  居民企业在中国境内跨地区（指跨省、自治区、直辖市和计划单列市，下同）设立</a:t>
            </a:r>
            <a:r>
              <a:rPr lang="en-US" altLang="zh-CN">
                <a:solidFill>
                  <a:srgbClr val="FF0000"/>
                </a:solidFill>
              </a:rPr>
              <a:t>不具有法人资格</a:t>
            </a:r>
            <a:r>
              <a:rPr lang="en-US" altLang="zh-CN"/>
              <a:t>分支机构的，该居民企业为跨地区经营汇总纳税企业（以下简称汇总纳税企业），除另有规定外，其企业所得税征收管理适用本办法。</a:t>
            </a:r>
            <a:endParaRPr lang="en-US" altLang="zh-CN"/>
          </a:p>
          <a:p>
            <a:r>
              <a:rPr lang="en-US" altLang="zh-CN"/>
              <a:t>第三条  汇总纳税企业实行“统一计算、分级管理、就地预缴、汇总清算、财政调库”的企业所得税征收管理办法</a:t>
            </a:r>
            <a:r>
              <a:rPr lang="zh-CN" altLang="en-US">
                <a:ea typeface="宋体" panose="02010600030101010101" pitchFamily="2" charset="-122"/>
              </a:rPr>
              <a:t>。</a:t>
            </a:r>
            <a:endParaRPr lang="zh-CN" altLang="en-US">
              <a:ea typeface="宋体" panose="02010600030101010101" pitchFamily="2" charset="-122"/>
            </a:endParaRPr>
          </a:p>
          <a:p>
            <a:r>
              <a:rPr lang="zh-CN" altLang="en-US">
                <a:ea typeface="宋体" panose="02010600030101010101" pitchFamily="2" charset="-122"/>
              </a:rPr>
              <a:t>（一）统一计算，是指总机构统一计算包括汇总纳税企业所属各个不具有法人资格分支机构在内的全部应纳税所得额、应纳税额。</a:t>
            </a:r>
            <a:endParaRPr lang="zh-CN" altLang="en-US">
              <a:ea typeface="宋体" panose="02010600030101010101" pitchFamily="2" charset="-122"/>
            </a:endParaRPr>
          </a:p>
          <a:p>
            <a:r>
              <a:rPr lang="zh-CN" altLang="en-US">
                <a:ea typeface="宋体" panose="02010600030101010101" pitchFamily="2" charset="-122"/>
              </a:rPr>
              <a:t>（二）分级管理，是指总机构、分支机构所在地的主管税务机关都有对当地机构进行企业所得税管理的责任，总机构和分支机构应分别接受机构所在地主管税务机关的管理。</a:t>
            </a:r>
            <a:endParaRPr lang="zh-CN" altLang="en-US">
              <a:ea typeface="宋体" panose="02010600030101010101" pitchFamily="2" charset="-122"/>
            </a:endParaRPr>
          </a:p>
          <a:p>
            <a:endParaRPr lang="zh-CN" altLang="en-US">
              <a:ea typeface="宋体" panose="02010600030101010101" pitchFamily="2" charset="-122"/>
            </a:endParaRPr>
          </a:p>
        </p:txBody>
      </p:sp>
      <p:sp>
        <p:nvSpPr>
          <p:cNvPr id="3" name="标题 2"/>
          <p:cNvSpPr>
            <a:spLocks noGrp="1"/>
          </p:cNvSpPr>
          <p:nvPr>
            <p:ph type="title"/>
          </p:nvPr>
        </p:nvSpPr>
        <p:spPr/>
        <p:txBody>
          <a:bodyPr>
            <a:normAutofit/>
          </a:bodyPr>
          <a:p>
            <a:r>
              <a:rPr lang="zh-CN" altLang="en-US" b="1" dirty="0">
                <a:solidFill>
                  <a:schemeClr val="tx1"/>
                </a:solidFill>
                <a:latin typeface="黑体" panose="02010609060101010101" pitchFamily="49" charset="-122"/>
                <a:ea typeface="黑体" panose="02010609060101010101" pitchFamily="49" charset="-122"/>
                <a:sym typeface="+mn-ea"/>
              </a:rPr>
              <a:t>十五、</a:t>
            </a:r>
            <a:r>
              <a:rPr lang="zh-CN" altLang="en-US" b="1" dirty="0">
                <a:solidFill>
                  <a:srgbClr val="C00000"/>
                </a:solidFill>
                <a:latin typeface="黑体" panose="02010609060101010101" pitchFamily="49" charset="-122"/>
                <a:ea typeface="黑体" panose="02010609060101010101" pitchFamily="49" charset="-122"/>
                <a:sym typeface="+mn-ea"/>
              </a:rPr>
              <a:t>跨地区企业所得税管理</a:t>
            </a:r>
            <a:endParaRPr lang="zh-CN" altLang="en-US" b="1" dirty="0">
              <a:solidFill>
                <a:srgbClr val="C00000"/>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a:bodyPr>
          <a:p>
            <a:pPr marL="0" indent="0">
              <a:buNone/>
            </a:pPr>
            <a:r>
              <a:rPr lang="en-US" altLang="zh-CN">
                <a:ea typeface="宋体" panose="02010600030101010101" pitchFamily="2" charset="-122"/>
                <a:sym typeface="+mn-ea"/>
              </a:rPr>
              <a:t> </a:t>
            </a:r>
            <a:r>
              <a:rPr lang="zh-CN" altLang="en-US">
                <a:ea typeface="宋体" panose="02010600030101010101" pitchFamily="2" charset="-122"/>
                <a:sym typeface="+mn-ea"/>
              </a:rPr>
              <a:t>（三）就地预缴，是指总机构、分支机构应按本办法的规定，分月或分季分别向所在地主管税务机关申报预缴企业所得税。</a:t>
            </a:r>
            <a:endParaRPr lang="zh-CN" altLang="en-US">
              <a:ea typeface="宋体" panose="02010600030101010101" pitchFamily="2" charset="-122"/>
            </a:endParaRPr>
          </a:p>
          <a:p>
            <a:r>
              <a:rPr lang="zh-CN" altLang="en-US">
                <a:ea typeface="宋体" panose="02010600030101010101" pitchFamily="2" charset="-122"/>
                <a:sym typeface="+mn-ea"/>
              </a:rPr>
              <a:t>（四）汇总清算，是指在年度终了后，总机构统一计算汇总纳税企业的年度应纳税所得额、应纳所得税额，抵减总机构、分支机构当年已就地分期预缴的企业所得税款后，多退少补。</a:t>
            </a:r>
            <a:endParaRPr lang="zh-CN" altLang="en-US">
              <a:ea typeface="宋体" panose="02010600030101010101" pitchFamily="2" charset="-122"/>
            </a:endParaRPr>
          </a:p>
          <a:p>
            <a:r>
              <a:rPr lang="zh-CN" altLang="en-US">
                <a:ea typeface="宋体" panose="02010600030101010101" pitchFamily="2" charset="-122"/>
                <a:sym typeface="+mn-ea"/>
              </a:rPr>
              <a:t>（五）财政调库，是指财政部定期将缴入中央国库的汇总纳税企业所得税待分配收入，按照核定的系数调整至地方国库。</a:t>
            </a:r>
            <a:endParaRPr lang="zh-CN" altLang="en-US">
              <a:ea typeface="宋体" panose="02010600030101010101" pitchFamily="2" charset="-122"/>
              <a:sym typeface="+mn-ea"/>
            </a:endParaRPr>
          </a:p>
          <a:p>
            <a:r>
              <a:rPr lang="zh-CN" altLang="en-US">
                <a:ea typeface="宋体" panose="02010600030101010101" pitchFamily="2" charset="-122"/>
              </a:rPr>
              <a:t>第六条  汇总纳税企业按照《企业所得税法》规定汇总计算的企业所得税，包括预缴税款和汇算清缴应缴应退税款，50%在各分支机构间分摊，各分支机构根据分摊税款就地办理缴库或退库；50%由总机构分摊缴纳。</a:t>
            </a:r>
            <a:endParaRPr lang="zh-CN" altLang="en-US">
              <a:ea typeface="宋体" panose="02010600030101010101" pitchFamily="2" charset="-122"/>
            </a:endParaRPr>
          </a:p>
          <a:p>
            <a:endParaRPr lang="zh-CN" altLang="en-US">
              <a:ea typeface="宋体" panose="02010600030101010101" pitchFamily="2" charset="-122"/>
            </a:endParaRPr>
          </a:p>
          <a:p>
            <a:endParaRPr lang="en-US" altLang="zh-CN"/>
          </a:p>
        </p:txBody>
      </p:sp>
      <p:sp>
        <p:nvSpPr>
          <p:cNvPr id="3" name="标题 2"/>
          <p:cNvSpPr>
            <a:spLocks noGrp="1"/>
          </p:cNvSpPr>
          <p:nvPr>
            <p:ph type="title"/>
          </p:nvPr>
        </p:nvSpPr>
        <p:spPr/>
        <p:txBody>
          <a:bodyPr>
            <a:normAutofit/>
          </a:bodyPr>
          <a:p>
            <a:r>
              <a:rPr lang="zh-CN" altLang="en-US" b="1" dirty="0">
                <a:solidFill>
                  <a:schemeClr val="tx1"/>
                </a:solidFill>
                <a:latin typeface="黑体" panose="02010609060101010101" pitchFamily="49" charset="-122"/>
                <a:ea typeface="黑体" panose="02010609060101010101" pitchFamily="49" charset="-122"/>
                <a:sym typeface="+mn-ea"/>
              </a:rPr>
              <a:t>十五、</a:t>
            </a:r>
            <a:r>
              <a:rPr lang="zh-CN" altLang="en-US" b="1" dirty="0">
                <a:solidFill>
                  <a:srgbClr val="C00000"/>
                </a:solidFill>
                <a:latin typeface="黑体" panose="02010609060101010101" pitchFamily="49" charset="-122"/>
                <a:ea typeface="黑体" panose="02010609060101010101" pitchFamily="49" charset="-122"/>
                <a:sym typeface="+mn-ea"/>
              </a:rPr>
              <a:t>跨地区企业所得税管理</a:t>
            </a:r>
            <a:endParaRPr lang="zh-CN" altLang="en-US" b="1" dirty="0">
              <a:solidFill>
                <a:srgbClr val="C00000"/>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lnSpcReduction="20000"/>
          </a:bodyPr>
          <a:p>
            <a:r>
              <a:rPr lang="en-US" altLang="zh-CN"/>
              <a:t>第十条  汇总纳税企业应当自年度终了之日起5个月内，由总机构汇总计算企业年度应纳所得税额，扣除总机构和各分支机构已预缴的税款，计算出应缴应退税款，按照本办法规定的税款分摊方法计算总机构和分支机构的企业所得税应缴应退税款，分别由总机构和分支机构就地办理税款缴库或退库。</a:t>
            </a:r>
            <a:endParaRPr lang="en-US" altLang="zh-CN"/>
          </a:p>
          <a:p>
            <a:r>
              <a:rPr lang="en-US" altLang="zh-CN"/>
              <a:t>第十三条  总机构按以下公式计算分摊税款：</a:t>
            </a:r>
            <a:endParaRPr lang="en-US" altLang="zh-CN"/>
          </a:p>
          <a:p>
            <a:r>
              <a:rPr lang="en-US" altLang="zh-CN"/>
              <a:t>总机构分摊税款=汇总纳税企业当期应纳所得税额×50％</a:t>
            </a:r>
            <a:endParaRPr lang="en-US" altLang="zh-CN"/>
          </a:p>
          <a:p>
            <a:r>
              <a:rPr lang="en-US" altLang="zh-CN"/>
              <a:t>第十四条  分支机构按以下公式计算分摊税款：</a:t>
            </a:r>
            <a:endParaRPr lang="en-US" altLang="zh-CN"/>
          </a:p>
          <a:p>
            <a:r>
              <a:rPr lang="en-US" altLang="zh-CN"/>
              <a:t>所有分支机构分摊税款总额=汇总纳税企业当期应纳所得税额×50％</a:t>
            </a:r>
            <a:endParaRPr lang="en-US" altLang="zh-CN"/>
          </a:p>
          <a:p>
            <a:r>
              <a:rPr lang="en-US" altLang="zh-CN"/>
              <a:t>某分支机构分摊税款=所有分支机构分摊税款总额×该分支机构分摊比例。</a:t>
            </a:r>
            <a:endParaRPr lang="en-US" altLang="zh-CN"/>
          </a:p>
          <a:p>
            <a:r>
              <a:rPr lang="en-US" altLang="zh-CN"/>
              <a:t>第十五条  总机构应按照上年度分支机构的营业收入、职工薪酬和资产总额三个因素计算各分支机构分摊所得税款的比例；三级及以下分支机构，其营业收入、职工薪酬和资产总额统一计入二级分支机构；三因素的权重依次为0.35、0.35、0.30。</a:t>
            </a:r>
            <a:endParaRPr lang="en-US" altLang="zh-CN"/>
          </a:p>
        </p:txBody>
      </p:sp>
      <p:sp>
        <p:nvSpPr>
          <p:cNvPr id="3" name="标题 2"/>
          <p:cNvSpPr>
            <a:spLocks noGrp="1"/>
          </p:cNvSpPr>
          <p:nvPr>
            <p:ph type="title"/>
          </p:nvPr>
        </p:nvSpPr>
        <p:spPr/>
        <p:txBody>
          <a:bodyPr>
            <a:normAutofit/>
          </a:bodyPr>
          <a:p>
            <a:r>
              <a:rPr lang="zh-CN" altLang="en-US" b="1" dirty="0">
                <a:solidFill>
                  <a:schemeClr val="tx1"/>
                </a:solidFill>
                <a:latin typeface="黑体" panose="02010609060101010101" pitchFamily="49" charset="-122"/>
                <a:ea typeface="黑体" panose="02010609060101010101" pitchFamily="49" charset="-122"/>
                <a:sym typeface="+mn-ea"/>
              </a:rPr>
              <a:t>十五、</a:t>
            </a:r>
            <a:r>
              <a:rPr lang="zh-CN" altLang="en-US" b="1" dirty="0">
                <a:solidFill>
                  <a:srgbClr val="C00000"/>
                </a:solidFill>
                <a:latin typeface="黑体" panose="02010609060101010101" pitchFamily="49" charset="-122"/>
                <a:ea typeface="黑体" panose="02010609060101010101" pitchFamily="49" charset="-122"/>
                <a:sym typeface="+mn-ea"/>
              </a:rPr>
              <a:t>跨地区企业所得税管理</a:t>
            </a:r>
            <a:endParaRPr lang="zh-CN" altLang="en-US" b="1" dirty="0">
              <a:solidFill>
                <a:srgbClr val="C00000"/>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a:bodyPr>
          <a:p>
            <a:r>
              <a:rPr lang="en-US" altLang="zh-CN"/>
              <a:t>六、跨地区经营的项目部（包括二级以下分支机构管理的项目部）应向项目所在地主管税务机关出具总机构所在地主管税务机关开具的《外出经营活动税收管理证明》，未提供上述证明的，项目部所在地主管税务机关应督促其限期补办；不能提供上述证明的，应作为独立纳税人就地缴纳企业所得税。同时，项目部应向所在地主管税务机关提供总机构出具的证明该项目部属于总机构或二级分支机构管理的证明文件。</a:t>
            </a:r>
            <a:endParaRPr lang="en-US" altLang="zh-CN"/>
          </a:p>
          <a:p>
            <a:r>
              <a:rPr lang="en-US" altLang="zh-CN"/>
              <a:t>  </a:t>
            </a:r>
            <a:endParaRPr lang="en-US" altLang="zh-CN"/>
          </a:p>
        </p:txBody>
      </p:sp>
      <p:sp>
        <p:nvSpPr>
          <p:cNvPr id="3" name="标题 2"/>
          <p:cNvSpPr>
            <a:spLocks noGrp="1"/>
          </p:cNvSpPr>
          <p:nvPr>
            <p:ph type="title"/>
          </p:nvPr>
        </p:nvSpPr>
        <p:spPr/>
        <p:txBody>
          <a:bodyPr>
            <a:normAutofit/>
          </a:bodyPr>
          <a:p>
            <a:r>
              <a:rPr lang="zh-CN" altLang="en-US" b="1" dirty="0">
                <a:solidFill>
                  <a:schemeClr val="tx1"/>
                </a:solidFill>
                <a:latin typeface="黑体" panose="02010609060101010101" pitchFamily="49" charset="-122"/>
                <a:ea typeface="黑体" panose="02010609060101010101" pitchFamily="49" charset="-122"/>
                <a:sym typeface="+mn-ea"/>
              </a:rPr>
              <a:t>十五、</a:t>
            </a:r>
            <a:r>
              <a:rPr lang="zh-CN" altLang="en-US" b="1" dirty="0">
                <a:solidFill>
                  <a:srgbClr val="C00000"/>
                </a:solidFill>
                <a:latin typeface="黑体" panose="02010609060101010101" pitchFamily="49" charset="-122"/>
                <a:ea typeface="黑体" panose="02010609060101010101" pitchFamily="49" charset="-122"/>
                <a:sym typeface="+mn-ea"/>
              </a:rPr>
              <a:t>跨地区企业所得税管理</a:t>
            </a:r>
            <a:endParaRPr lang="zh-CN" altLang="en-US" b="1" dirty="0">
              <a:solidFill>
                <a:srgbClr val="C00000"/>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a:bodyPr>
          <a:p>
            <a:r>
              <a:rPr lang="en-US" altLang="zh-CN"/>
              <a:t> 国家税务总局关于跨地区经营建筑企业所得税征收管理问题的通知   </a:t>
            </a:r>
            <a:endParaRPr lang="en-US" altLang="zh-CN"/>
          </a:p>
          <a:p>
            <a:r>
              <a:rPr lang="en-US" altLang="zh-CN"/>
              <a:t>国税函〔2010〕156号 </a:t>
            </a:r>
            <a:endParaRPr lang="en-US" altLang="zh-CN"/>
          </a:p>
          <a:p>
            <a:r>
              <a:rPr lang="en-US" altLang="zh-CN"/>
              <a:t>一、实行总分机构体制的跨地区经营建筑企业应严格执行国税发[2008]28号文件规定，按照“统一计算，分级管理，就地预缴，汇总清算，财政调库”的办法计算缴纳企业所得税。</a:t>
            </a:r>
            <a:endParaRPr lang="en-US" altLang="zh-CN"/>
          </a:p>
          <a:p>
            <a:r>
              <a:rPr lang="en-US" altLang="zh-CN"/>
              <a:t>二、建筑企业所属二级或二级以下分支机构直接管理的项目部(包括与项目部性质相同的工程指挥部、合同段等，下同)</a:t>
            </a:r>
            <a:r>
              <a:rPr lang="en-US" altLang="zh-CN">
                <a:solidFill>
                  <a:srgbClr val="FF0000"/>
                </a:solidFill>
              </a:rPr>
              <a:t>不就地预缴企业所得税</a:t>
            </a:r>
            <a:r>
              <a:rPr lang="en-US" altLang="zh-CN"/>
              <a:t>，其经营收入、职工工资和资产总额应汇总到二级分支机构统一核算，由二级分支机构按照国税发[2008]28号文件规定的办法预缴企业所得税。</a:t>
            </a:r>
            <a:endParaRPr lang="en-US" altLang="zh-CN"/>
          </a:p>
          <a:p>
            <a:r>
              <a:rPr lang="en-US" altLang="zh-CN"/>
              <a:t>三、建筑企业总机构直接管理的跨地区设立的项目部，应按项目实际经营收入的0.2%按月或按季由总机构向项目所在地预分企业所得税，并由项目部向所在地主管税务机关预缴。</a:t>
            </a:r>
            <a:endParaRPr lang="en-US" altLang="zh-CN"/>
          </a:p>
        </p:txBody>
      </p:sp>
      <p:sp>
        <p:nvSpPr>
          <p:cNvPr id="3" name="标题 2"/>
          <p:cNvSpPr>
            <a:spLocks noGrp="1"/>
          </p:cNvSpPr>
          <p:nvPr>
            <p:ph type="title"/>
          </p:nvPr>
        </p:nvSpPr>
        <p:spPr/>
        <p:txBody>
          <a:bodyPr>
            <a:normAutofit/>
          </a:bodyPr>
          <a:p>
            <a:r>
              <a:rPr lang="zh-CN" altLang="en-US" b="1" dirty="0">
                <a:solidFill>
                  <a:schemeClr val="tx1"/>
                </a:solidFill>
                <a:latin typeface="黑体" panose="02010609060101010101" pitchFamily="49" charset="-122"/>
                <a:ea typeface="黑体" panose="02010609060101010101" pitchFamily="49" charset="-122"/>
                <a:sym typeface="+mn-ea"/>
              </a:rPr>
              <a:t>十五、</a:t>
            </a:r>
            <a:r>
              <a:rPr lang="zh-CN" altLang="en-US" b="1" dirty="0">
                <a:solidFill>
                  <a:srgbClr val="C00000"/>
                </a:solidFill>
                <a:latin typeface="黑体" panose="02010609060101010101" pitchFamily="49" charset="-122"/>
                <a:ea typeface="黑体" panose="02010609060101010101" pitchFamily="49" charset="-122"/>
                <a:sym typeface="+mn-ea"/>
              </a:rPr>
              <a:t>跨地区企业所得税管理</a:t>
            </a:r>
            <a:endParaRPr lang="zh-CN" altLang="en-US" b="1" dirty="0">
              <a:solidFill>
                <a:srgbClr val="C00000"/>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a:bodyPr>
          <a:p>
            <a:r>
              <a:rPr lang="en-US" altLang="zh-CN"/>
              <a:t>  五、建筑企业总机构应按照有关规定办理企业所得税年度汇算清缴，</a:t>
            </a:r>
            <a:r>
              <a:rPr lang="en-US" altLang="zh-CN">
                <a:solidFill>
                  <a:srgbClr val="FF0000"/>
                </a:solidFill>
              </a:rPr>
              <a:t>各分支机构和项目部不进行汇算清缴</a:t>
            </a:r>
            <a:r>
              <a:rPr lang="en-US" altLang="zh-CN"/>
              <a:t>。总机构年终汇算清缴后应纳所得税额小于已预缴的税款时，由总机构主管税务机关办理退税或抵扣以后年度的应缴企业所得税。</a:t>
            </a:r>
            <a:endParaRPr lang="en-US" altLang="zh-CN"/>
          </a:p>
          <a:p>
            <a:r>
              <a:rPr lang="en-US" altLang="zh-CN"/>
              <a:t>  六、跨地区经营的项目部(包括二级以下分支机构管理的项目部)应向项目所在地主管税务机关出具总机构所在地主管税务机关开具的</a:t>
            </a:r>
            <a:r>
              <a:rPr lang="en-US" altLang="zh-CN">
                <a:solidFill>
                  <a:srgbClr val="FF0000"/>
                </a:solidFill>
              </a:rPr>
              <a:t>《外出经营活动税收管理证明》</a:t>
            </a:r>
            <a:r>
              <a:rPr lang="en-US" altLang="zh-CN"/>
              <a:t>，未提供上述证明的，项目部所在地主管税务机关应督促其限期补办;不能提供上述证明的，应</a:t>
            </a:r>
            <a:r>
              <a:rPr lang="en-US" altLang="zh-CN">
                <a:solidFill>
                  <a:srgbClr val="FF0000"/>
                </a:solidFill>
              </a:rPr>
              <a:t>作为独立纳税人就地缴纳企业所得税</a:t>
            </a:r>
            <a:r>
              <a:rPr lang="en-US" altLang="zh-CN"/>
              <a:t>。同时，项目部应向所在地主管税务机关提供总机构出具的证明该项目部属于总机构或二级分支机构管理的证明文件。</a:t>
            </a:r>
            <a:endParaRPr lang="en-US" altLang="zh-CN"/>
          </a:p>
        </p:txBody>
      </p:sp>
      <p:sp>
        <p:nvSpPr>
          <p:cNvPr id="3" name="标题 2"/>
          <p:cNvSpPr>
            <a:spLocks noGrp="1"/>
          </p:cNvSpPr>
          <p:nvPr>
            <p:ph type="title"/>
          </p:nvPr>
        </p:nvSpPr>
        <p:spPr/>
        <p:txBody>
          <a:bodyPr>
            <a:normAutofit/>
          </a:bodyPr>
          <a:p>
            <a:r>
              <a:rPr lang="zh-CN" altLang="en-US" b="1" dirty="0">
                <a:solidFill>
                  <a:schemeClr val="tx1"/>
                </a:solidFill>
                <a:latin typeface="黑体" panose="02010609060101010101" pitchFamily="49" charset="-122"/>
                <a:ea typeface="黑体" panose="02010609060101010101" pitchFamily="49" charset="-122"/>
                <a:sym typeface="+mn-ea"/>
              </a:rPr>
              <a:t>十五、</a:t>
            </a:r>
            <a:r>
              <a:rPr lang="zh-CN" altLang="en-US" b="1" dirty="0">
                <a:solidFill>
                  <a:srgbClr val="C00000"/>
                </a:solidFill>
                <a:latin typeface="黑体" panose="02010609060101010101" pitchFamily="49" charset="-122"/>
                <a:ea typeface="黑体" panose="02010609060101010101" pitchFamily="49" charset="-122"/>
                <a:sym typeface="+mn-ea"/>
              </a:rPr>
              <a:t>跨地区企业所得税管理</a:t>
            </a:r>
            <a:endParaRPr lang="zh-CN" altLang="en-US" b="1" dirty="0">
              <a:solidFill>
                <a:srgbClr val="C00000"/>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r>
              <a:rPr lang="zh-CN" altLang="en-US" sz="3200" b="1" dirty="0">
                <a:solidFill>
                  <a:schemeClr val="tx1"/>
                </a:solidFill>
                <a:latin typeface="微软雅黑" panose="020B0503020204020204" pitchFamily="34" charset="-122"/>
                <a:ea typeface="微软雅黑" panose="020B0503020204020204" pitchFamily="34" charset="-122"/>
                <a:sym typeface="+mn-ea"/>
              </a:rPr>
              <a:t>二、 增值税计税方法选择</a:t>
            </a:r>
            <a:r>
              <a:rPr lang="en-US" altLang="zh-CN" sz="3200" b="1" dirty="0">
                <a:solidFill>
                  <a:schemeClr val="tx1"/>
                </a:solidFill>
                <a:latin typeface="微软雅黑" panose="020B0503020204020204" pitchFamily="34" charset="-122"/>
                <a:ea typeface="微软雅黑" panose="020B0503020204020204" pitchFamily="34" charset="-122"/>
                <a:sym typeface="+mn-ea"/>
              </a:rPr>
              <a:t>—</a:t>
            </a:r>
            <a:r>
              <a:rPr lang="zh-CN" altLang="en-US" sz="3200" b="1" dirty="0">
                <a:solidFill>
                  <a:schemeClr val="tx1"/>
                </a:solidFill>
                <a:latin typeface="微软雅黑" panose="020B0503020204020204" pitchFamily="34" charset="-122"/>
                <a:ea typeface="微软雅黑" panose="020B0503020204020204" pitchFamily="34" charset="-122"/>
                <a:sym typeface="+mn-ea"/>
              </a:rPr>
              <a:t>建筑业简易计税</a:t>
            </a:r>
            <a:endParaRPr lang="zh-CN" altLang="en-US" sz="3200" b="1" dirty="0">
              <a:solidFill>
                <a:schemeClr val="tx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839470" y="1121410"/>
            <a:ext cx="10626725" cy="4838065"/>
          </a:xfrm>
        </p:spPr>
        <p:txBody>
          <a:bodyPr/>
          <a:p>
            <a:r>
              <a:rPr lang="en-US" altLang="zh-CN"/>
              <a:t>  1.一般纳税人以清包工方式提供的建筑服务，可以选择适用简易计税方法计税。</a:t>
            </a:r>
            <a:endParaRPr lang="en-US" altLang="zh-CN"/>
          </a:p>
          <a:p>
            <a:r>
              <a:rPr lang="en-US" altLang="zh-CN"/>
              <a:t>以清包工方式提供建筑服务，是指施工方不采购建筑工程所需的材料或只采购辅助材料，并收取人工费、管理费或者其他费用的建筑服务。</a:t>
            </a:r>
            <a:endParaRPr lang="en-US" altLang="zh-CN"/>
          </a:p>
          <a:p>
            <a:r>
              <a:rPr lang="en-US" altLang="zh-CN"/>
              <a:t>2.一般纳税人为甲供工程提供的建筑服务，</a:t>
            </a:r>
            <a:r>
              <a:rPr lang="en-US" altLang="zh-CN">
                <a:solidFill>
                  <a:srgbClr val="FF0000"/>
                </a:solidFill>
              </a:rPr>
              <a:t>可以选择适用</a:t>
            </a:r>
            <a:r>
              <a:rPr lang="en-US" altLang="zh-CN"/>
              <a:t>简易计税方法计税。</a:t>
            </a:r>
            <a:endParaRPr lang="en-US" altLang="zh-CN"/>
          </a:p>
          <a:p>
            <a:r>
              <a:rPr lang="en-US" altLang="zh-CN"/>
              <a:t>甲供工程，是指全部或部分设备、材料、动力由工程发包方自行采购的建筑工程。</a:t>
            </a:r>
            <a:endParaRPr lang="en-US" altLang="zh-CN"/>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a:bodyPr>
          <a:p>
            <a:r>
              <a:rPr lang="en-US" altLang="zh-CN"/>
              <a:t> 山东省地方税务局山东省国家税务局关于跨市经营建筑企业所得税征收管理问题的通知   鲁地税函[2010]90号  </a:t>
            </a:r>
            <a:endParaRPr lang="en-US" altLang="zh-CN"/>
          </a:p>
          <a:p>
            <a:r>
              <a:rPr lang="en-US" altLang="zh-CN"/>
              <a:t>一、实行总分机构体制的跨市(指设区的市，下同)经营建筑企业应严格执行《关于印发＜山东省跨市总分机构企业所得税分配及预算管理暂行办法＞的通知》(鲁财预[2008]19号)规定，按照“统一计算，两级预缴，汇总清算，分级管理”的办法计算缴纳企业所得税。</a:t>
            </a:r>
            <a:endParaRPr lang="en-US" altLang="zh-CN"/>
          </a:p>
          <a:p>
            <a:r>
              <a:rPr lang="en-US" altLang="zh-CN"/>
              <a:t>二、实行总分机构体制的跨市建筑企业所属二级或二级以下分支机构直接管理的项目经理部(包括与项目经理部性质相同的工程指挥部、合同段等，下同)</a:t>
            </a:r>
            <a:r>
              <a:rPr lang="en-US" altLang="zh-CN">
                <a:solidFill>
                  <a:srgbClr val="FF0000"/>
                </a:solidFill>
              </a:rPr>
              <a:t>不就地预缴企业所得税</a:t>
            </a:r>
            <a:r>
              <a:rPr lang="en-US" altLang="zh-CN"/>
              <a:t>，其经营收入、职工工资和资产总额应汇总到二级分支机构统一核算，由二级分支机构按照鲁财预[2008]19号文件预缴企业所得税。项目经理部应向所在地主管税务机关提供总机构出具的证明该项目经理部属于二级或二级以下分支机构管理的证明文件。</a:t>
            </a:r>
            <a:endParaRPr lang="en-US" altLang="zh-CN"/>
          </a:p>
        </p:txBody>
      </p:sp>
      <p:sp>
        <p:nvSpPr>
          <p:cNvPr id="3" name="标题 2"/>
          <p:cNvSpPr>
            <a:spLocks noGrp="1"/>
          </p:cNvSpPr>
          <p:nvPr>
            <p:ph type="title"/>
          </p:nvPr>
        </p:nvSpPr>
        <p:spPr/>
        <p:txBody>
          <a:bodyPr>
            <a:normAutofit/>
          </a:bodyPr>
          <a:p>
            <a:r>
              <a:rPr lang="zh-CN" altLang="en-US" b="1" dirty="0">
                <a:solidFill>
                  <a:schemeClr val="tx1"/>
                </a:solidFill>
                <a:latin typeface="黑体" panose="02010609060101010101" pitchFamily="49" charset="-122"/>
                <a:ea typeface="黑体" panose="02010609060101010101" pitchFamily="49" charset="-122"/>
                <a:sym typeface="+mn-ea"/>
              </a:rPr>
              <a:t>十五、</a:t>
            </a:r>
            <a:r>
              <a:rPr lang="zh-CN" altLang="en-US" b="1" dirty="0">
                <a:solidFill>
                  <a:srgbClr val="C00000"/>
                </a:solidFill>
                <a:latin typeface="黑体" panose="02010609060101010101" pitchFamily="49" charset="-122"/>
                <a:ea typeface="黑体" panose="02010609060101010101" pitchFamily="49" charset="-122"/>
                <a:sym typeface="+mn-ea"/>
              </a:rPr>
              <a:t>跨地区企业所得税管理</a:t>
            </a:r>
            <a:endParaRPr lang="zh-CN" altLang="en-US" b="1" dirty="0">
              <a:solidFill>
                <a:srgbClr val="C00000"/>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a:bodyPr>
          <a:p>
            <a:r>
              <a:rPr lang="en-US" altLang="zh-CN"/>
              <a:t>三、建筑企业总机构直接管理的跨市设立的项目经理部，应按项目实际经营收入的0.2%由总机构向项目所在地预分企业所得税，并由项目经理部向所在地主管税务机关申报预缴。</a:t>
            </a:r>
            <a:endParaRPr lang="en-US" altLang="zh-CN"/>
          </a:p>
          <a:p>
            <a:r>
              <a:rPr lang="en-US" altLang="zh-CN"/>
              <a:t>四、建筑企业总机构应汇总计算企业应纳所得税，按照以下方法进行预缴：</a:t>
            </a:r>
            <a:endParaRPr lang="en-US" altLang="zh-CN"/>
          </a:p>
          <a:p>
            <a:r>
              <a:rPr lang="en-US" altLang="zh-CN"/>
              <a:t>　　(一)总机构只设跨市项目经理部的，扣除已由项目经理部预缴的企业所得税后，按照其余额就地缴纳；</a:t>
            </a:r>
            <a:endParaRPr lang="en-US" altLang="zh-CN"/>
          </a:p>
          <a:p>
            <a:r>
              <a:rPr lang="en-US" altLang="zh-CN"/>
              <a:t>　　(二)总机构只设二级分支机构的，按照鲁财预[2008]19号文件规定计算总、分支机构应缴纳的税款；</a:t>
            </a:r>
            <a:endParaRPr lang="en-US" altLang="zh-CN"/>
          </a:p>
          <a:p>
            <a:r>
              <a:rPr lang="en-US" altLang="zh-CN"/>
              <a:t>　　(三)总机构既有直接管理的跨市项目经理部，又有跨市二级分支机构的，先扣除已由项目经理部预缴的企业所得税后，再按照鲁财预[2008]19号文件规定计算总、分支机构应缴纳的税款。  </a:t>
            </a:r>
            <a:endParaRPr lang="en-US" altLang="zh-CN"/>
          </a:p>
        </p:txBody>
      </p:sp>
      <p:sp>
        <p:nvSpPr>
          <p:cNvPr id="3" name="标题 2"/>
          <p:cNvSpPr>
            <a:spLocks noGrp="1"/>
          </p:cNvSpPr>
          <p:nvPr>
            <p:ph type="title"/>
          </p:nvPr>
        </p:nvSpPr>
        <p:spPr/>
        <p:txBody>
          <a:bodyPr>
            <a:normAutofit/>
          </a:bodyPr>
          <a:p>
            <a:r>
              <a:rPr lang="zh-CN" altLang="en-US" b="1" dirty="0">
                <a:solidFill>
                  <a:schemeClr val="tx1"/>
                </a:solidFill>
                <a:latin typeface="黑体" panose="02010609060101010101" pitchFamily="49" charset="-122"/>
                <a:ea typeface="黑体" panose="02010609060101010101" pitchFamily="49" charset="-122"/>
                <a:sym typeface="+mn-ea"/>
              </a:rPr>
              <a:t>十五、</a:t>
            </a:r>
            <a:r>
              <a:rPr lang="zh-CN" altLang="en-US" b="1" dirty="0">
                <a:solidFill>
                  <a:srgbClr val="C00000"/>
                </a:solidFill>
                <a:latin typeface="黑体" panose="02010609060101010101" pitchFamily="49" charset="-122"/>
                <a:ea typeface="黑体" panose="02010609060101010101" pitchFamily="49" charset="-122"/>
                <a:sym typeface="+mn-ea"/>
              </a:rPr>
              <a:t>跨地区企业所得税管理</a:t>
            </a:r>
            <a:endParaRPr lang="zh-CN" altLang="en-US" b="1" dirty="0">
              <a:solidFill>
                <a:srgbClr val="C00000"/>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lnSpcReduction="10000"/>
          </a:bodyPr>
          <a:p>
            <a:r>
              <a:rPr lang="en-US" altLang="zh-CN"/>
              <a:t>五、建筑企业总机构应按照有关规定办理企业所得税年度汇算清缴，各分支机构和项目经理部</a:t>
            </a:r>
            <a:r>
              <a:rPr lang="en-US" altLang="zh-CN">
                <a:solidFill>
                  <a:srgbClr val="FF0000"/>
                </a:solidFill>
              </a:rPr>
              <a:t>不进行汇算清缴。</a:t>
            </a:r>
            <a:r>
              <a:rPr lang="en-US" altLang="zh-CN"/>
              <a:t>总机构年终汇算清缴后应缴纳的企业所得税额小于已预缴的税款时，由总机构主管税务机关办理退税或抵扣以后年度应缴纳的企业所得税。</a:t>
            </a:r>
            <a:endParaRPr lang="en-US" altLang="zh-CN"/>
          </a:p>
          <a:p>
            <a:r>
              <a:rPr lang="en-US" altLang="zh-CN"/>
              <a:t>六、跨市经营的项目经理部(包括二级以下分支机构管理的项目经理部)应向项目所在地主管税务机关出具</a:t>
            </a:r>
            <a:r>
              <a:rPr lang="en-US" altLang="zh-CN">
                <a:solidFill>
                  <a:srgbClr val="FF0000"/>
                </a:solidFill>
              </a:rPr>
              <a:t>总机构所在地主管税务机关开具的《外出经营活动税收管理证明》</a:t>
            </a:r>
            <a:r>
              <a:rPr lang="en-US" altLang="zh-CN"/>
              <a:t>，未提供上述证明的，项目经理部所在地主管税务机关应督促其限期补办；</a:t>
            </a:r>
            <a:r>
              <a:rPr lang="en-US" altLang="zh-CN">
                <a:solidFill>
                  <a:srgbClr val="FF0000"/>
                </a:solidFill>
              </a:rPr>
              <a:t>不能提供上述证明</a:t>
            </a:r>
            <a:r>
              <a:rPr lang="en-US" altLang="zh-CN"/>
              <a:t>的，应作为独立纳税人就地缴纳企业所得税。</a:t>
            </a:r>
            <a:endParaRPr lang="en-US" altLang="zh-CN"/>
          </a:p>
          <a:p>
            <a:r>
              <a:rPr lang="en-US" altLang="zh-CN"/>
              <a:t> 七、建筑企业总机构在办理企业所得税预缴和汇算清缴时，应附送其所直接管理的跨地区经营项目经理部就地预缴税款的完税证明。</a:t>
            </a:r>
            <a:endParaRPr lang="en-US" altLang="zh-CN"/>
          </a:p>
          <a:p>
            <a:r>
              <a:rPr lang="en-US" altLang="zh-CN"/>
              <a:t>八、建筑企业在同一市设立的跨县(市、区)项目经理部，其企业所得税的征收管理办法，由各市地方税务局、国家税务局共同制定，并报省地税局、省国税局备案。</a:t>
            </a:r>
            <a:endParaRPr lang="en-US" altLang="zh-CN"/>
          </a:p>
        </p:txBody>
      </p:sp>
      <p:sp>
        <p:nvSpPr>
          <p:cNvPr id="3" name="标题 2"/>
          <p:cNvSpPr>
            <a:spLocks noGrp="1"/>
          </p:cNvSpPr>
          <p:nvPr>
            <p:ph type="title"/>
          </p:nvPr>
        </p:nvSpPr>
        <p:spPr/>
        <p:txBody>
          <a:bodyPr>
            <a:normAutofit/>
          </a:bodyPr>
          <a:p>
            <a:r>
              <a:rPr lang="zh-CN" altLang="en-US" b="1" dirty="0">
                <a:solidFill>
                  <a:schemeClr val="tx1"/>
                </a:solidFill>
                <a:latin typeface="黑体" panose="02010609060101010101" pitchFamily="49" charset="-122"/>
                <a:ea typeface="黑体" panose="02010609060101010101" pitchFamily="49" charset="-122"/>
                <a:sym typeface="+mn-ea"/>
              </a:rPr>
              <a:t>十五、</a:t>
            </a:r>
            <a:r>
              <a:rPr lang="zh-CN" altLang="en-US" b="1" dirty="0">
                <a:solidFill>
                  <a:srgbClr val="C00000"/>
                </a:solidFill>
                <a:latin typeface="黑体" panose="02010609060101010101" pitchFamily="49" charset="-122"/>
                <a:ea typeface="黑体" panose="02010609060101010101" pitchFamily="49" charset="-122"/>
                <a:sym typeface="+mn-ea"/>
              </a:rPr>
              <a:t>跨地区企业所得税管理</a:t>
            </a:r>
            <a:endParaRPr lang="zh-CN" altLang="en-US" b="1" dirty="0">
              <a:solidFill>
                <a:srgbClr val="C00000"/>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lnSpcReduction="20000"/>
          </a:bodyPr>
          <a:p>
            <a:r>
              <a:rPr lang="en-US" altLang="zh-CN"/>
              <a:t>   国家税务总局山东省税务局关于跨地区经营建筑企业所得税征收管理问题的公告                   </a:t>
            </a:r>
            <a:r>
              <a:rPr lang="en-US" altLang="zh-CN">
                <a:sym typeface="+mn-ea"/>
              </a:rPr>
              <a:t>2018年第22号</a:t>
            </a:r>
            <a:endParaRPr lang="en-US" altLang="zh-CN">
              <a:sym typeface="+mn-ea"/>
            </a:endParaRPr>
          </a:p>
          <a:p>
            <a:r>
              <a:rPr lang="en-US" altLang="zh-CN"/>
              <a:t>一、实行总分机构体制的山东省跨市(指设区的市)经营建筑企业应执行《关于印发山东省跨市总分机构企业所得税分配及预算管理办法的通知》(鲁财预〔2018〕9号)规定，按照“统一计算、两级预缴、汇总清算、分级管理”的办法计算缴纳企业所得税。</a:t>
            </a:r>
            <a:endParaRPr lang="en-US" altLang="zh-CN"/>
          </a:p>
          <a:p>
            <a:r>
              <a:rPr lang="en-US" altLang="zh-CN"/>
              <a:t>二、建筑企业设立的跨地（市、县）项目部（包括建筑企业总机构直接管理的项目部及二级或二级以下分支机构直接管理的项目部）不就地预缴企业所得税，其营业收入、职工薪酬和资产总额应分别汇总到总机构、二级分支机构统一核算，由总机构、二级分支机构预缴企业所得税。</a:t>
            </a:r>
            <a:endParaRPr lang="en-US" altLang="zh-CN"/>
          </a:p>
          <a:p>
            <a:r>
              <a:rPr lang="en-US" altLang="zh-CN"/>
              <a:t>三、本公告自2018年1月1日起施行。建筑企业设立的跨地（市、县）项目部2018年在项目所在地预缴的企业所得税由总机构在2018年度汇算清缴时计算扣除。</a:t>
            </a:r>
            <a:endParaRPr lang="en-US" altLang="zh-CN"/>
          </a:p>
          <a:p>
            <a:r>
              <a:rPr lang="en-US" altLang="zh-CN"/>
              <a:t>特此公告。</a:t>
            </a:r>
            <a:endParaRPr lang="en-US" altLang="zh-CN"/>
          </a:p>
        </p:txBody>
      </p:sp>
      <p:sp>
        <p:nvSpPr>
          <p:cNvPr id="3" name="标题 2"/>
          <p:cNvSpPr>
            <a:spLocks noGrp="1"/>
          </p:cNvSpPr>
          <p:nvPr>
            <p:ph type="title"/>
          </p:nvPr>
        </p:nvSpPr>
        <p:spPr/>
        <p:txBody>
          <a:bodyPr>
            <a:normAutofit/>
          </a:bodyPr>
          <a:p>
            <a:r>
              <a:rPr lang="zh-CN" altLang="en-US" b="1" dirty="0">
                <a:solidFill>
                  <a:schemeClr val="tx1"/>
                </a:solidFill>
                <a:latin typeface="黑体" panose="02010609060101010101" pitchFamily="49" charset="-122"/>
                <a:ea typeface="黑体" panose="02010609060101010101" pitchFamily="49" charset="-122"/>
                <a:sym typeface="+mn-ea"/>
              </a:rPr>
              <a:t>十五、</a:t>
            </a:r>
            <a:r>
              <a:rPr lang="zh-CN" altLang="en-US" b="1" dirty="0">
                <a:solidFill>
                  <a:srgbClr val="C00000"/>
                </a:solidFill>
                <a:latin typeface="黑体" panose="02010609060101010101" pitchFamily="49" charset="-122"/>
                <a:ea typeface="黑体" panose="02010609060101010101" pitchFamily="49" charset="-122"/>
                <a:sym typeface="+mn-ea"/>
              </a:rPr>
              <a:t>跨地区企业所得税管理</a:t>
            </a:r>
            <a:endParaRPr lang="zh-CN" altLang="en-US" b="1" dirty="0">
              <a:solidFill>
                <a:srgbClr val="C00000"/>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
          <p:cNvSpPr>
            <a:spLocks noGrp="1"/>
          </p:cNvSpPr>
          <p:nvPr>
            <p:ph type="title"/>
          </p:nvPr>
        </p:nvSpPr>
        <p:spPr>
          <a:xfrm>
            <a:off x="1855470" y="365125"/>
            <a:ext cx="8183880" cy="771525"/>
          </a:xfrm>
        </p:spPr>
        <p:txBody>
          <a:bodyPr vert="horz" lIns="91440" tIns="45720" rIns="91440" bIns="45720" anchor="t" anchorCtr="0"/>
          <a:p>
            <a:r>
              <a:rPr lang="en-US" altLang="zh-CN" sz="3200" b="1"/>
              <a:t>     </a:t>
            </a:r>
            <a:r>
              <a:rPr lang="zh-CN" sz="3200" b="1"/>
              <a:t>第三篇</a:t>
            </a:r>
            <a:r>
              <a:rPr lang="en-US" altLang="zh-CN" sz="3200" b="1"/>
              <a:t> </a:t>
            </a:r>
            <a:r>
              <a:rPr lang="zh-CN" sz="3200" b="1"/>
              <a:t>农民工涉税问题</a:t>
            </a:r>
            <a:endParaRPr lang="zh-CN" sz="3200" b="1"/>
          </a:p>
        </p:txBody>
      </p:sp>
      <p:sp>
        <p:nvSpPr>
          <p:cNvPr id="25602" name="日期占位符 3"/>
          <p:cNvSpPr>
            <a:spLocks noGrp="1"/>
          </p:cNvSpPr>
          <p:nvPr>
            <p:ph type="dt" sz="half" idx="10"/>
          </p:nvPr>
        </p:nvSpPr>
        <p:spPr>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600" b="0"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600" b="0"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600" b="0"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600" b="0"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600" b="0" i="0" u="none" kern="1200" baseline="0">
                <a:solidFill>
                  <a:schemeClr val="tx1"/>
                </a:solidFill>
                <a:latin typeface="Times New Roman" panose="02020603050405020304" pitchFamily="18" charset="0"/>
                <a:ea typeface="黑体" panose="02010609060101010101" pitchFamily="49" charset="-122"/>
                <a:cs typeface="+mn-cs"/>
              </a:defRPr>
            </a:lvl5pPr>
          </a:lstStyle>
          <a:p>
            <a:pPr lvl="0" indent="0" defTabSz="914400">
              <a:buFont typeface="Arial" panose="020B0604020202020204" pitchFamily="34" charset="0"/>
              <a:buChar char="•"/>
            </a:pPr>
            <a:r>
              <a:rPr lang="zh-CN" altLang="en-US" sz="1200">
                <a:solidFill>
                  <a:srgbClr val="898989"/>
                </a:solidFill>
                <a:latin typeface="Arial" panose="020B0604020202020204" pitchFamily="34" charset="0"/>
                <a:ea typeface="宋体" panose="02010600030101010101" pitchFamily="2" charset="-122"/>
              </a:rPr>
              <a:t>山东天永信版权所有</a:t>
            </a:r>
            <a:endParaRPr lang="zh-CN" altLang="en-US" sz="1200">
              <a:solidFill>
                <a:srgbClr val="898989"/>
              </a:solidFill>
              <a:latin typeface="Arial" panose="020B0604020202020204" pitchFamily="34" charset="0"/>
              <a:ea typeface="宋体" panose="02010600030101010101" pitchFamily="2" charset="-122"/>
            </a:endParaRPr>
          </a:p>
        </p:txBody>
      </p:sp>
      <p:pic>
        <p:nvPicPr>
          <p:cNvPr id="25603" name="内容占位符 6" descr="IMG_20171017_094902"/>
          <p:cNvPicPr>
            <a:picLocks noGrp="1" noChangeAspect="1"/>
          </p:cNvPicPr>
          <p:nvPr>
            <p:ph idx="1"/>
          </p:nvPr>
        </p:nvPicPr>
        <p:blipFill>
          <a:blip r:embed="rId1"/>
          <a:stretch>
            <a:fillRect/>
          </a:stretch>
        </p:blipFill>
        <p:spPr>
          <a:xfrm>
            <a:off x="2012950" y="1218565"/>
            <a:ext cx="8037830" cy="4958715"/>
          </a:xfrm>
        </p:spPr>
      </p:pic>
      <p:pic>
        <p:nvPicPr>
          <p:cNvPr id="2" name="图片 1"/>
          <p:cNvPicPr>
            <a:picLocks noChangeAspect="1"/>
          </p:cNvPicPr>
          <p:nvPr/>
        </p:nvPicPr>
        <p:blipFill>
          <a:blip r:embed="rId2"/>
          <a:stretch>
            <a:fillRect/>
          </a:stretch>
        </p:blipFill>
        <p:spPr>
          <a:xfrm>
            <a:off x="1997075" y="1179830"/>
            <a:ext cx="8213725" cy="5069205"/>
          </a:xfrm>
          <a:prstGeom prst="rect">
            <a:avLst/>
          </a:prstGeom>
        </p:spPr>
      </p:pic>
      <p:pic>
        <p:nvPicPr>
          <p:cNvPr id="3" name="图片 2"/>
          <p:cNvPicPr>
            <a:picLocks noChangeAspect="1"/>
          </p:cNvPicPr>
          <p:nvPr/>
        </p:nvPicPr>
        <p:blipFill>
          <a:blip r:embed="rId3"/>
          <a:stretch>
            <a:fillRect/>
          </a:stretch>
        </p:blipFill>
        <p:spPr>
          <a:xfrm>
            <a:off x="1997075" y="1179830"/>
            <a:ext cx="8428990" cy="5090160"/>
          </a:xfrm>
          <a:prstGeom prst="rect">
            <a:avLst/>
          </a:prstGeom>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lnSpcReduction="20000"/>
          </a:bodyPr>
          <a:p>
            <a:r>
              <a:rPr lang="en-US" altLang="zh-CN"/>
              <a:t>   </a:t>
            </a:r>
            <a:r>
              <a:rPr lang="zh-CN" altLang="en-US">
                <a:ea typeface="宋体" panose="02010600030101010101" pitchFamily="2" charset="-122"/>
              </a:rPr>
              <a:t>《个人所得税法》</a:t>
            </a:r>
            <a:endParaRPr lang="zh-CN" altLang="en-US">
              <a:ea typeface="宋体" panose="02010600030101010101" pitchFamily="2" charset="-122"/>
            </a:endParaRPr>
          </a:p>
          <a:p>
            <a:r>
              <a:rPr lang="en-US" altLang="zh-CN"/>
              <a:t> 第二条　下列各项个人所得，应当缴纳个人所得税：</a:t>
            </a:r>
            <a:endParaRPr lang="en-US" altLang="zh-CN"/>
          </a:p>
          <a:p>
            <a:r>
              <a:rPr lang="en-US" altLang="zh-CN"/>
              <a:t>　　（一）</a:t>
            </a:r>
            <a:r>
              <a:rPr lang="en-US" altLang="zh-CN">
                <a:solidFill>
                  <a:srgbClr val="FF0000"/>
                </a:solidFill>
              </a:rPr>
              <a:t>工资、薪金所得</a:t>
            </a:r>
            <a:r>
              <a:rPr lang="en-US" altLang="zh-CN"/>
              <a:t>；</a:t>
            </a:r>
            <a:endParaRPr lang="en-US" altLang="zh-CN"/>
          </a:p>
          <a:p>
            <a:r>
              <a:rPr lang="en-US" altLang="zh-CN"/>
              <a:t>　　（二）</a:t>
            </a:r>
            <a:r>
              <a:rPr lang="en-US" altLang="zh-CN">
                <a:solidFill>
                  <a:srgbClr val="FF0000"/>
                </a:solidFill>
              </a:rPr>
              <a:t>劳务报酬所得；</a:t>
            </a:r>
            <a:endParaRPr lang="en-US" altLang="zh-CN"/>
          </a:p>
          <a:p>
            <a:r>
              <a:rPr lang="en-US" altLang="zh-CN"/>
              <a:t>　　（三）稿酬所得；</a:t>
            </a:r>
            <a:endParaRPr lang="en-US" altLang="zh-CN"/>
          </a:p>
          <a:p>
            <a:r>
              <a:rPr lang="en-US" altLang="zh-CN"/>
              <a:t>　　（四）特许权使用费所得；</a:t>
            </a:r>
            <a:endParaRPr lang="en-US" altLang="zh-CN"/>
          </a:p>
          <a:p>
            <a:r>
              <a:rPr lang="en-US" altLang="zh-CN"/>
              <a:t>　　（五）</a:t>
            </a:r>
            <a:r>
              <a:rPr lang="en-US" altLang="zh-CN">
                <a:solidFill>
                  <a:srgbClr val="FF0000"/>
                </a:solidFill>
              </a:rPr>
              <a:t>经营所得</a:t>
            </a:r>
            <a:r>
              <a:rPr lang="en-US" altLang="zh-CN"/>
              <a:t>；</a:t>
            </a:r>
            <a:endParaRPr lang="en-US" altLang="zh-CN"/>
          </a:p>
          <a:p>
            <a:r>
              <a:rPr lang="en-US" altLang="zh-CN"/>
              <a:t>　　（六）利息、股息、红利所得；</a:t>
            </a:r>
            <a:endParaRPr lang="en-US" altLang="zh-CN"/>
          </a:p>
          <a:p>
            <a:r>
              <a:rPr lang="en-US" altLang="zh-CN"/>
              <a:t>　　（七）财产租赁所得；</a:t>
            </a:r>
            <a:endParaRPr lang="en-US" altLang="zh-CN"/>
          </a:p>
          <a:p>
            <a:r>
              <a:rPr lang="en-US" altLang="zh-CN"/>
              <a:t>　　（八）财产转让所得；</a:t>
            </a:r>
            <a:endParaRPr lang="en-US" altLang="zh-CN"/>
          </a:p>
          <a:p>
            <a:r>
              <a:rPr lang="en-US" altLang="zh-CN"/>
              <a:t>　　（九）偶然所得。</a:t>
            </a:r>
            <a:endParaRPr lang="en-US" altLang="zh-CN"/>
          </a:p>
        </p:txBody>
      </p:sp>
      <p:sp>
        <p:nvSpPr>
          <p:cNvPr id="3" name="标题 2"/>
          <p:cNvSpPr>
            <a:spLocks noGrp="1"/>
          </p:cNvSpPr>
          <p:nvPr>
            <p:ph type="title"/>
          </p:nvPr>
        </p:nvSpPr>
        <p:spPr/>
        <p:txBody>
          <a:bodyPr>
            <a:normAutofit/>
          </a:bodyPr>
          <a:p>
            <a:r>
              <a:rPr lang="zh-CN" altLang="en-US" b="1" dirty="0">
                <a:solidFill>
                  <a:schemeClr val="tx1"/>
                </a:solidFill>
                <a:latin typeface="黑体" panose="02010609060101010101" pitchFamily="49" charset="-122"/>
                <a:ea typeface="黑体" panose="02010609060101010101" pitchFamily="49" charset="-122"/>
                <a:sym typeface="+mn-ea"/>
              </a:rPr>
              <a:t>一、</a:t>
            </a:r>
            <a:r>
              <a:rPr lang="en-US" altLang="zh-CN" b="1" dirty="0">
                <a:solidFill>
                  <a:srgbClr val="C00000"/>
                </a:solidFill>
                <a:latin typeface="黑体" panose="02010609060101010101" pitchFamily="49" charset="-122"/>
                <a:ea typeface="黑体" panose="02010609060101010101" pitchFamily="49" charset="-122"/>
                <a:sym typeface="+mn-ea"/>
              </a:rPr>
              <a:t> </a:t>
            </a:r>
            <a:r>
              <a:rPr lang="zh-CN" altLang="en-US" b="1" dirty="0">
                <a:solidFill>
                  <a:srgbClr val="C00000"/>
                </a:solidFill>
                <a:latin typeface="黑体" panose="02010609060101010101" pitchFamily="49" charset="-122"/>
                <a:ea typeface="黑体" panose="02010609060101010101" pitchFamily="49" charset="-122"/>
                <a:sym typeface="+mn-ea"/>
              </a:rPr>
              <a:t>个人所得税基本规定</a:t>
            </a:r>
            <a:r>
              <a:rPr lang="en-US" altLang="zh-CN" b="1" dirty="0">
                <a:solidFill>
                  <a:srgbClr val="C00000"/>
                </a:solidFill>
                <a:latin typeface="黑体" panose="02010609060101010101" pitchFamily="49" charset="-122"/>
                <a:ea typeface="黑体" panose="02010609060101010101" pitchFamily="49" charset="-122"/>
                <a:sym typeface="+mn-ea"/>
              </a:rPr>
              <a:t> </a:t>
            </a:r>
            <a:endParaRPr lang="en-US" altLang="zh-CN" b="1" dirty="0">
              <a:solidFill>
                <a:srgbClr val="C00000"/>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lnSpcReduction="20000"/>
          </a:bodyPr>
          <a:p>
            <a:r>
              <a:rPr lang="en-US" altLang="zh-CN"/>
              <a:t>　第九条　个人所得税以所得人为纳税人，以支付所得的单位或者个人为扣缴义务人。</a:t>
            </a:r>
            <a:endParaRPr lang="en-US" altLang="zh-CN"/>
          </a:p>
          <a:p>
            <a:r>
              <a:rPr lang="en-US" altLang="zh-CN"/>
              <a:t>　纳税人有中国公民身份号码的，以中国公民身份号码为纳税人识别号；纳税人没有中国公民身份号码的，由税务机关赋予其纳税人识别号。扣缴义务人扣缴税款时，纳税人应当向扣缴义务人提供纳税人识别号。</a:t>
            </a:r>
            <a:endParaRPr lang="en-US" altLang="zh-CN"/>
          </a:p>
          <a:p>
            <a:r>
              <a:rPr lang="en-US" altLang="zh-CN"/>
              <a:t>   </a:t>
            </a:r>
            <a:r>
              <a:rPr lang="zh-CN" altLang="en-US">
                <a:ea typeface="宋体" panose="02010600030101010101" pitchFamily="2" charset="-122"/>
              </a:rPr>
              <a:t>《个人所得税法实施条例》</a:t>
            </a:r>
            <a:endParaRPr lang="zh-CN" altLang="en-US">
              <a:ea typeface="宋体" panose="02010600030101010101" pitchFamily="2" charset="-122"/>
            </a:endParaRPr>
          </a:p>
          <a:p>
            <a:r>
              <a:rPr lang="en-US" altLang="zh-CN">
                <a:ea typeface="宋体" panose="02010600030101010101" pitchFamily="2" charset="-122"/>
              </a:rPr>
              <a:t> 第六条 个人所得税法规定的各项个人所得的范围：</a:t>
            </a:r>
            <a:endParaRPr lang="en-US" altLang="zh-CN">
              <a:ea typeface="宋体" panose="02010600030101010101" pitchFamily="2" charset="-122"/>
            </a:endParaRPr>
          </a:p>
          <a:p>
            <a:r>
              <a:rPr lang="en-US" altLang="zh-CN">
                <a:ea typeface="宋体" panose="02010600030101010101" pitchFamily="2" charset="-122"/>
              </a:rPr>
              <a:t>（一）工资、薪金所得，是指个人因任职或者受雇取得的工资、薪金、奖金、年终加薪、劳动分红、津贴、补贴以及与任职或者受雇有关的其他所得。</a:t>
            </a:r>
            <a:endParaRPr lang="en-US" altLang="zh-CN">
              <a:ea typeface="宋体" panose="02010600030101010101" pitchFamily="2" charset="-122"/>
            </a:endParaRPr>
          </a:p>
          <a:p>
            <a:r>
              <a:rPr lang="en-US" altLang="zh-CN">
                <a:ea typeface="宋体" panose="02010600030101010101" pitchFamily="2" charset="-122"/>
              </a:rPr>
              <a:t>（二）劳务报酬所得，是指个人从事劳务取得的所得，包括从事设计、装潢、</a:t>
            </a:r>
            <a:r>
              <a:rPr lang="en-US" altLang="zh-CN">
                <a:solidFill>
                  <a:srgbClr val="FF0000"/>
                </a:solidFill>
                <a:ea typeface="宋体" panose="02010600030101010101" pitchFamily="2" charset="-122"/>
              </a:rPr>
              <a:t>安装</a:t>
            </a:r>
            <a:r>
              <a:rPr lang="en-US" altLang="zh-CN">
                <a:ea typeface="宋体" panose="02010600030101010101" pitchFamily="2" charset="-122"/>
              </a:rPr>
              <a:t>、制图、化验、</a:t>
            </a:r>
            <a:r>
              <a:rPr lang="en-US" altLang="zh-CN">
                <a:solidFill>
                  <a:srgbClr val="FF0000"/>
                </a:solidFill>
                <a:ea typeface="宋体" panose="02010600030101010101" pitchFamily="2" charset="-122"/>
              </a:rPr>
              <a:t>测试</a:t>
            </a:r>
            <a:r>
              <a:rPr lang="en-US" altLang="zh-CN">
                <a:ea typeface="宋体" panose="02010600030101010101" pitchFamily="2" charset="-122"/>
              </a:rPr>
              <a:t>、医疗、法律、会计、咨询、讲学、翻译、审稿、书画、雕刻、影视、录音、录像、演出、表演、广告、展览、技术服务、介绍服务、经纪服务、代办服务以及其他劳务取得的所得。</a:t>
            </a:r>
            <a:endParaRPr lang="en-US" altLang="zh-CN">
              <a:ea typeface="宋体" panose="02010600030101010101" pitchFamily="2" charset="-122"/>
            </a:endParaRPr>
          </a:p>
        </p:txBody>
      </p:sp>
      <p:sp>
        <p:nvSpPr>
          <p:cNvPr id="3" name="标题 2"/>
          <p:cNvSpPr>
            <a:spLocks noGrp="1"/>
          </p:cNvSpPr>
          <p:nvPr>
            <p:ph type="title"/>
          </p:nvPr>
        </p:nvSpPr>
        <p:spPr/>
        <p:txBody>
          <a:bodyPr>
            <a:normAutofit/>
          </a:bodyPr>
          <a:p>
            <a:r>
              <a:rPr lang="zh-CN" altLang="en-US" b="1" dirty="0">
                <a:solidFill>
                  <a:schemeClr val="tx1"/>
                </a:solidFill>
                <a:latin typeface="黑体" panose="02010609060101010101" pitchFamily="49" charset="-122"/>
                <a:ea typeface="黑体" panose="02010609060101010101" pitchFamily="49" charset="-122"/>
                <a:sym typeface="+mn-ea"/>
              </a:rPr>
              <a:t>一、</a:t>
            </a:r>
            <a:r>
              <a:rPr lang="en-US" altLang="zh-CN" b="1" dirty="0">
                <a:solidFill>
                  <a:srgbClr val="C00000"/>
                </a:solidFill>
                <a:latin typeface="黑体" panose="02010609060101010101" pitchFamily="49" charset="-122"/>
                <a:ea typeface="黑体" panose="02010609060101010101" pitchFamily="49" charset="-122"/>
                <a:sym typeface="+mn-ea"/>
              </a:rPr>
              <a:t> </a:t>
            </a:r>
            <a:r>
              <a:rPr lang="zh-CN" altLang="en-US" b="1" dirty="0">
                <a:solidFill>
                  <a:srgbClr val="C00000"/>
                </a:solidFill>
                <a:latin typeface="黑体" panose="02010609060101010101" pitchFamily="49" charset="-122"/>
                <a:ea typeface="黑体" panose="02010609060101010101" pitchFamily="49" charset="-122"/>
                <a:sym typeface="+mn-ea"/>
              </a:rPr>
              <a:t>个人所得税</a:t>
            </a:r>
            <a:r>
              <a:rPr lang="en-US" altLang="zh-CN" b="1" dirty="0">
                <a:solidFill>
                  <a:srgbClr val="C00000"/>
                </a:solidFill>
                <a:latin typeface="黑体" panose="02010609060101010101" pitchFamily="49" charset="-122"/>
                <a:ea typeface="黑体" panose="02010609060101010101" pitchFamily="49" charset="-122"/>
                <a:sym typeface="+mn-ea"/>
              </a:rPr>
              <a:t> </a:t>
            </a:r>
            <a:endParaRPr lang="en-US" altLang="zh-CN" b="1" dirty="0">
              <a:solidFill>
                <a:srgbClr val="C00000"/>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lnSpcReduction="20000"/>
          </a:bodyPr>
          <a:p>
            <a:r>
              <a:rPr lang="en-US" altLang="zh-CN"/>
              <a:t>（五）经营所得，是指：</a:t>
            </a:r>
            <a:endParaRPr lang="en-US" altLang="zh-CN"/>
          </a:p>
          <a:p>
            <a:r>
              <a:rPr lang="en-US" altLang="zh-CN"/>
              <a:t>1. 个体工商户从事生产、经营活动取得的所得，个人独资企业投资人、合伙企业的个人合伙人来源于境内注册的个人独资企业、合伙企业生产、经营的所得；</a:t>
            </a:r>
            <a:endParaRPr lang="en-US" altLang="zh-CN"/>
          </a:p>
          <a:p>
            <a:r>
              <a:rPr lang="en-US" altLang="zh-CN"/>
              <a:t>2. 个人依法从事办学、医疗、咨询以及其他有偿服务活动取得的所得；</a:t>
            </a:r>
            <a:endParaRPr lang="en-US" altLang="zh-CN"/>
          </a:p>
          <a:p>
            <a:r>
              <a:rPr lang="en-US" altLang="zh-CN"/>
              <a:t>3. 个人对企业、事业单位承包经营、承租经营以及转包、转租取得的所得；</a:t>
            </a:r>
            <a:endParaRPr lang="en-US" altLang="zh-CN"/>
          </a:p>
          <a:p>
            <a:r>
              <a:rPr lang="en-US" altLang="zh-CN"/>
              <a:t>4. 个人从事其他生产、经营活动取得的所得。</a:t>
            </a:r>
            <a:endParaRPr lang="en-US" altLang="zh-CN"/>
          </a:p>
          <a:p>
            <a:r>
              <a:rPr lang="en-US" altLang="zh-CN"/>
              <a:t>　 </a:t>
            </a:r>
            <a:endParaRPr lang="en-US" altLang="zh-CN">
              <a:ea typeface="宋体" panose="02010600030101010101" pitchFamily="2" charset="-122"/>
            </a:endParaRPr>
          </a:p>
        </p:txBody>
      </p:sp>
      <p:sp>
        <p:nvSpPr>
          <p:cNvPr id="3" name="标题 2"/>
          <p:cNvSpPr>
            <a:spLocks noGrp="1"/>
          </p:cNvSpPr>
          <p:nvPr>
            <p:ph type="title"/>
          </p:nvPr>
        </p:nvSpPr>
        <p:spPr/>
        <p:txBody>
          <a:bodyPr>
            <a:normAutofit/>
          </a:bodyPr>
          <a:p>
            <a:r>
              <a:rPr lang="zh-CN" altLang="en-US" b="1" dirty="0">
                <a:solidFill>
                  <a:schemeClr val="tx1"/>
                </a:solidFill>
                <a:latin typeface="黑体" panose="02010609060101010101" pitchFamily="49" charset="-122"/>
                <a:ea typeface="黑体" panose="02010609060101010101" pitchFamily="49" charset="-122"/>
                <a:sym typeface="+mn-ea"/>
              </a:rPr>
              <a:t>一、</a:t>
            </a:r>
            <a:r>
              <a:rPr lang="en-US" altLang="zh-CN" b="1" dirty="0">
                <a:solidFill>
                  <a:srgbClr val="C00000"/>
                </a:solidFill>
                <a:latin typeface="黑体" panose="02010609060101010101" pitchFamily="49" charset="-122"/>
                <a:ea typeface="黑体" panose="02010609060101010101" pitchFamily="49" charset="-122"/>
                <a:sym typeface="+mn-ea"/>
              </a:rPr>
              <a:t> </a:t>
            </a:r>
            <a:r>
              <a:rPr lang="zh-CN" altLang="en-US" b="1" dirty="0">
                <a:solidFill>
                  <a:srgbClr val="C00000"/>
                </a:solidFill>
                <a:latin typeface="黑体" panose="02010609060101010101" pitchFamily="49" charset="-122"/>
                <a:ea typeface="黑体" panose="02010609060101010101" pitchFamily="49" charset="-122"/>
                <a:sym typeface="+mn-ea"/>
              </a:rPr>
              <a:t>个人所得税</a:t>
            </a:r>
            <a:r>
              <a:rPr lang="en-US" altLang="zh-CN" b="1" dirty="0">
                <a:solidFill>
                  <a:srgbClr val="C00000"/>
                </a:solidFill>
                <a:latin typeface="黑体" panose="02010609060101010101" pitchFamily="49" charset="-122"/>
                <a:ea typeface="黑体" panose="02010609060101010101" pitchFamily="49" charset="-122"/>
                <a:sym typeface="+mn-ea"/>
              </a:rPr>
              <a:t> </a:t>
            </a:r>
            <a:endParaRPr lang="en-US" altLang="zh-CN" b="1" dirty="0">
              <a:solidFill>
                <a:srgbClr val="C00000"/>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lnSpcReduction="20000"/>
          </a:bodyPr>
          <a:p>
            <a:r>
              <a:rPr lang="en-US" altLang="zh-CN"/>
              <a:t>（五）经营所得，是指：</a:t>
            </a:r>
            <a:endParaRPr lang="en-US" altLang="zh-CN"/>
          </a:p>
          <a:p>
            <a:r>
              <a:rPr lang="en-US" altLang="zh-CN"/>
              <a:t>1. 个体工商户从事生产、经营活动取得的所得，个人独资企业投资人、合伙企业的个人合伙人来源于境内注册的个人独资企业、合伙企业生产、经营的所得；</a:t>
            </a:r>
            <a:endParaRPr lang="en-US" altLang="zh-CN"/>
          </a:p>
          <a:p>
            <a:r>
              <a:rPr lang="en-US" altLang="zh-CN"/>
              <a:t>2. 个人依法从事办学、医疗、咨询以及其他有偿服务活动取得的所得；</a:t>
            </a:r>
            <a:endParaRPr lang="en-US" altLang="zh-CN"/>
          </a:p>
          <a:p>
            <a:r>
              <a:rPr lang="en-US" altLang="zh-CN"/>
              <a:t>3. 个人对企业、事业单位承包经营、承租经营以及转包、转租取得的所得；</a:t>
            </a:r>
            <a:endParaRPr lang="en-US" altLang="zh-CN"/>
          </a:p>
          <a:p>
            <a:r>
              <a:rPr lang="en-US" altLang="zh-CN"/>
              <a:t>4. 个人从事其他生产、经营活动取得的所得。</a:t>
            </a:r>
            <a:endParaRPr lang="en-US" altLang="zh-CN"/>
          </a:p>
          <a:p>
            <a:r>
              <a:rPr lang="en-US" altLang="zh-CN"/>
              <a:t>　 </a:t>
            </a:r>
            <a:endParaRPr lang="en-US" altLang="zh-CN">
              <a:ea typeface="宋体" panose="02010600030101010101" pitchFamily="2" charset="-122"/>
            </a:endParaRPr>
          </a:p>
        </p:txBody>
      </p:sp>
      <p:sp>
        <p:nvSpPr>
          <p:cNvPr id="3" name="标题 2"/>
          <p:cNvSpPr>
            <a:spLocks noGrp="1"/>
          </p:cNvSpPr>
          <p:nvPr>
            <p:ph type="title"/>
          </p:nvPr>
        </p:nvSpPr>
        <p:spPr/>
        <p:txBody>
          <a:bodyPr>
            <a:normAutofit/>
          </a:bodyPr>
          <a:p>
            <a:r>
              <a:rPr lang="zh-CN" altLang="en-US" b="1" dirty="0">
                <a:solidFill>
                  <a:schemeClr val="tx1"/>
                </a:solidFill>
                <a:latin typeface="黑体" panose="02010609060101010101" pitchFamily="49" charset="-122"/>
                <a:ea typeface="黑体" panose="02010609060101010101" pitchFamily="49" charset="-122"/>
                <a:sym typeface="+mn-ea"/>
              </a:rPr>
              <a:t>一、</a:t>
            </a:r>
            <a:r>
              <a:rPr lang="en-US" altLang="zh-CN" b="1" dirty="0">
                <a:solidFill>
                  <a:srgbClr val="C00000"/>
                </a:solidFill>
                <a:latin typeface="黑体" panose="02010609060101010101" pitchFamily="49" charset="-122"/>
                <a:ea typeface="黑体" panose="02010609060101010101" pitchFamily="49" charset="-122"/>
                <a:sym typeface="+mn-ea"/>
              </a:rPr>
              <a:t> </a:t>
            </a:r>
            <a:r>
              <a:rPr lang="zh-CN" altLang="en-US" b="1" dirty="0">
                <a:solidFill>
                  <a:srgbClr val="C00000"/>
                </a:solidFill>
                <a:latin typeface="黑体" panose="02010609060101010101" pitchFamily="49" charset="-122"/>
                <a:ea typeface="黑体" panose="02010609060101010101" pitchFamily="49" charset="-122"/>
                <a:sym typeface="+mn-ea"/>
              </a:rPr>
              <a:t>个人所得税</a:t>
            </a:r>
            <a:r>
              <a:rPr lang="en-US" altLang="zh-CN" b="1" dirty="0">
                <a:solidFill>
                  <a:srgbClr val="C00000"/>
                </a:solidFill>
                <a:latin typeface="黑体" panose="02010609060101010101" pitchFamily="49" charset="-122"/>
                <a:ea typeface="黑体" panose="02010609060101010101" pitchFamily="49" charset="-122"/>
                <a:sym typeface="+mn-ea"/>
              </a:rPr>
              <a:t> </a:t>
            </a:r>
            <a:endParaRPr lang="en-US" altLang="zh-CN" b="1" dirty="0">
              <a:solidFill>
                <a:srgbClr val="C00000"/>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lnSpcReduction="20000"/>
          </a:bodyPr>
          <a:p>
            <a:r>
              <a:rPr lang="en-US" altLang="zh-CN"/>
              <a:t>第二条 扣缴义务人，是指向个人支付所得的单位或者个人。扣缴义务人应当依法办理全员全额扣缴申报。</a:t>
            </a:r>
            <a:endParaRPr lang="en-US" altLang="zh-CN"/>
          </a:p>
          <a:p>
            <a:r>
              <a:rPr lang="en-US" altLang="zh-CN"/>
              <a:t>　 全员全额扣缴申报，是指扣缴义务人应当在代扣税款的次月十五日内，向主管税务机关报送其支付所得的所有个人的有关信息、支付所得数额、扣除事项和数额、扣缴税款的具体数额和总额以及其他相关涉税信息资料。</a:t>
            </a:r>
            <a:endParaRPr lang="en-US" altLang="zh-CN"/>
          </a:p>
          <a:p>
            <a:r>
              <a:rPr lang="en-US" altLang="zh-CN"/>
              <a:t>第三条 扣缴义务人每月或者每次预扣、代扣的税款，应当在次月十五日内缴入国库，并向税务机关报送《个人所得税扣缴申报表》。</a:t>
            </a:r>
            <a:endParaRPr lang="en-US" altLang="zh-CN"/>
          </a:p>
          <a:p>
            <a:r>
              <a:rPr lang="en-US" altLang="zh-CN"/>
              <a:t>第十条 扣缴义务人支付利息、股息、红利所得，财产租赁所得，财产转让所得或者偶然所得时，应当依法按次或者按月代扣代缴税款。</a:t>
            </a:r>
            <a:endParaRPr lang="en-US" altLang="zh-CN"/>
          </a:p>
        </p:txBody>
      </p:sp>
      <p:sp>
        <p:nvSpPr>
          <p:cNvPr id="3" name="标题 2"/>
          <p:cNvSpPr>
            <a:spLocks noGrp="1"/>
          </p:cNvSpPr>
          <p:nvPr>
            <p:ph type="title"/>
          </p:nvPr>
        </p:nvSpPr>
        <p:spPr/>
        <p:txBody>
          <a:bodyPr>
            <a:normAutofit/>
          </a:bodyPr>
          <a:p>
            <a:r>
              <a:rPr lang="zh-CN" b="1" dirty="0">
                <a:latin typeface="黑体" panose="02010609060101010101" pitchFamily="49" charset="-122"/>
                <a:ea typeface="黑体" panose="02010609060101010101" pitchFamily="49" charset="-122"/>
                <a:sym typeface="+mn-ea"/>
              </a:rPr>
              <a:t>二、</a:t>
            </a:r>
            <a:r>
              <a:rPr b="1" dirty="0">
                <a:latin typeface="黑体" panose="02010609060101010101" pitchFamily="49" charset="-122"/>
                <a:ea typeface="黑体" panose="02010609060101010101" pitchFamily="49" charset="-122"/>
                <a:sym typeface="+mn-ea"/>
              </a:rPr>
              <a:t>个人所得税扣缴申报管理办法（试行）</a:t>
            </a:r>
            <a:endParaRPr b="1" dirty="0">
              <a:latin typeface="黑体" panose="02010609060101010101" pitchFamily="49" charset="-122"/>
              <a:ea typeface="黑体" panose="02010609060101010101" pitchFamily="49"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r>
              <a:rPr lang="zh-CN" altLang="en-US" sz="3200" b="1" dirty="0">
                <a:solidFill>
                  <a:schemeClr val="tx1"/>
                </a:solidFill>
                <a:latin typeface="微软雅黑" panose="020B0503020204020204" pitchFamily="34" charset="-122"/>
                <a:ea typeface="微软雅黑" panose="020B0503020204020204" pitchFamily="34" charset="-122"/>
                <a:sym typeface="+mn-ea"/>
              </a:rPr>
              <a:t>二、 增值税计税方法选择</a:t>
            </a:r>
            <a:r>
              <a:rPr lang="en-US" altLang="zh-CN" sz="3200" b="1" dirty="0">
                <a:solidFill>
                  <a:schemeClr val="tx1"/>
                </a:solidFill>
                <a:latin typeface="微软雅黑" panose="020B0503020204020204" pitchFamily="34" charset="-122"/>
                <a:ea typeface="微软雅黑" panose="020B0503020204020204" pitchFamily="34" charset="-122"/>
                <a:sym typeface="+mn-ea"/>
              </a:rPr>
              <a:t>—</a:t>
            </a:r>
            <a:r>
              <a:rPr lang="zh-CN" altLang="en-US" sz="3200" b="1" dirty="0">
                <a:solidFill>
                  <a:schemeClr val="tx1"/>
                </a:solidFill>
                <a:latin typeface="微软雅黑" panose="020B0503020204020204" pitchFamily="34" charset="-122"/>
                <a:ea typeface="微软雅黑" panose="020B0503020204020204" pitchFamily="34" charset="-122"/>
                <a:sym typeface="+mn-ea"/>
              </a:rPr>
              <a:t>建筑业简易计税</a:t>
            </a:r>
            <a:endParaRPr lang="zh-CN" altLang="en-US" sz="3200" b="1" dirty="0">
              <a:solidFill>
                <a:schemeClr val="tx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839470" y="1121410"/>
            <a:ext cx="10626725" cy="4838065"/>
          </a:xfrm>
        </p:spPr>
        <p:txBody>
          <a:bodyPr/>
          <a:p>
            <a:r>
              <a:rPr lang="en-US" altLang="zh-CN"/>
              <a:t>   3.一般纳税人为建筑工程老项目提供的建筑服务，可以选择适用简易计税方法计税。</a:t>
            </a:r>
            <a:endParaRPr lang="en-US" altLang="zh-CN"/>
          </a:p>
          <a:p>
            <a:r>
              <a:rPr lang="en-US" altLang="zh-CN"/>
              <a:t>建筑工程老项目，是指：</a:t>
            </a:r>
            <a:endParaRPr lang="en-US" altLang="zh-CN"/>
          </a:p>
          <a:p>
            <a:r>
              <a:rPr lang="en-US" altLang="zh-CN"/>
              <a:t>（1）《建筑工程施工许可证》注明的合同开工日期在2016年4月30日前的建筑工程项目；</a:t>
            </a:r>
            <a:endParaRPr lang="en-US" altLang="zh-CN"/>
          </a:p>
          <a:p>
            <a:r>
              <a:rPr lang="en-US" altLang="zh-CN"/>
              <a:t>（2）未取得《建筑工程施工许可证》的，建筑工程承包合同注明的开工日期在2016年4月30日前的建筑工程项目。</a:t>
            </a:r>
            <a:endParaRPr lang="en-US" altLang="zh-CN"/>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lnSpcReduction="20000"/>
          </a:bodyPr>
          <a:p>
            <a:r>
              <a:rPr lang="en-US" altLang="zh-CN"/>
              <a:t>国家税务总局山东省税务局关于自然人取得综合所得申请代开发票有关个人所得税征收管理问题公告   山东省税务局2019年第5号 </a:t>
            </a:r>
            <a:endParaRPr lang="en-US" altLang="zh-CN"/>
          </a:p>
          <a:p>
            <a:r>
              <a:rPr lang="en-US" altLang="zh-CN"/>
              <a:t>一、自然人纳税人取得劳务报酬所得、稿酬所得和特许权使用费所得申请代开发票的，税务机关以及接受税务机关委托代开发票的单位为其代开发票时，不再</a:t>
            </a:r>
            <a:r>
              <a:rPr lang="en-US" altLang="zh-CN">
                <a:solidFill>
                  <a:srgbClr val="FF0000"/>
                </a:solidFill>
              </a:rPr>
              <a:t>征收上述所得应缴纳的个人所得税</a:t>
            </a:r>
            <a:r>
              <a:rPr lang="en-US" altLang="zh-CN"/>
              <a:t>。</a:t>
            </a:r>
            <a:endParaRPr lang="en-US" altLang="zh-CN"/>
          </a:p>
          <a:p>
            <a:r>
              <a:rPr lang="en-US" altLang="zh-CN"/>
              <a:t> 二、扣缴义务人向自然人支付劳务报酬所得、稿酬所得和特许权使用费所得时，应当按照《中华人民共和国个人所得税法》《国家税务总局关于发布&lt;个人所得税扣缴申报管理办法（试行）&gt;的公告》（国家税务总局公告2018年第61号）等有关规定，依法履行预扣预缴义务，并办理个人所得税全员全额扣缴申报。</a:t>
            </a:r>
            <a:endParaRPr lang="en-US" altLang="zh-CN"/>
          </a:p>
          <a:p>
            <a:endParaRPr lang="en-US" altLang="zh-CN"/>
          </a:p>
        </p:txBody>
      </p:sp>
      <p:sp>
        <p:nvSpPr>
          <p:cNvPr id="3" name="标题 2"/>
          <p:cNvSpPr>
            <a:spLocks noGrp="1"/>
          </p:cNvSpPr>
          <p:nvPr>
            <p:ph type="title"/>
          </p:nvPr>
        </p:nvSpPr>
        <p:spPr/>
        <p:txBody>
          <a:bodyPr>
            <a:normAutofit/>
          </a:bodyPr>
          <a:p>
            <a:r>
              <a:rPr lang="zh-CN" b="1" dirty="0">
                <a:latin typeface="黑体" panose="02010609060101010101" pitchFamily="49" charset="-122"/>
                <a:ea typeface="黑体" panose="02010609060101010101" pitchFamily="49" charset="-122"/>
                <a:sym typeface="+mn-ea"/>
              </a:rPr>
              <a:t>三、</a:t>
            </a:r>
            <a:r>
              <a:rPr b="1" dirty="0">
                <a:latin typeface="黑体" panose="02010609060101010101" pitchFamily="49" charset="-122"/>
                <a:ea typeface="黑体" panose="02010609060101010101" pitchFamily="49" charset="-122"/>
                <a:sym typeface="+mn-ea"/>
              </a:rPr>
              <a:t>取得综合所得申请代开发票有关个人所得税</a:t>
            </a:r>
            <a:endParaRPr b="1" dirty="0">
              <a:latin typeface="黑体" panose="02010609060101010101" pitchFamily="49" charset="-122"/>
              <a:ea typeface="黑体" panose="02010609060101010101" pitchFamily="49" charset="-122"/>
              <a:sym typeface="+mn-ea"/>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lnSpcReduction="20000"/>
          </a:bodyPr>
          <a:p>
            <a:r>
              <a:rPr lang="en-US" altLang="zh-CN"/>
              <a:t>山东省地方税务局公告</a:t>
            </a:r>
            <a:r>
              <a:rPr lang="zh-CN" altLang="en-US">
                <a:ea typeface="宋体" panose="02010600030101010101" pitchFamily="2" charset="-122"/>
              </a:rPr>
              <a:t>（到期）</a:t>
            </a:r>
            <a:endParaRPr lang="en-US" altLang="zh-CN"/>
          </a:p>
          <a:p>
            <a:r>
              <a:rPr lang="en-US" altLang="zh-CN"/>
              <a:t>2016年第2号</a:t>
            </a:r>
            <a:endParaRPr lang="en-US" altLang="zh-CN"/>
          </a:p>
          <a:p>
            <a:r>
              <a:rPr lang="en-US" altLang="zh-CN"/>
              <a:t>　　根据《中华人民共和国税收征收管理法》及其实施细则、《中华人民共和国个人所得税法》及其实施条例，现就临时取得生产、经营所得的自然人纳税人核定征收个人所得税问题公告如下：</a:t>
            </a:r>
            <a:endParaRPr lang="en-US" altLang="zh-CN"/>
          </a:p>
          <a:p>
            <a:r>
              <a:rPr lang="en-US" altLang="zh-CN"/>
              <a:t>　　对未办理税务登记证件，临时从事生产、经营的自然人纳税人，在向税务机关申请开具发票时，对其取得的个体工商户生产、经营所得，由税务机关统一按开具发票金额（不含增值税）的</a:t>
            </a:r>
            <a:r>
              <a:rPr lang="en-US" altLang="zh-CN">
                <a:solidFill>
                  <a:srgbClr val="FF0000"/>
                </a:solidFill>
              </a:rPr>
              <a:t>1.5%核定征收个人所得税</a:t>
            </a:r>
            <a:r>
              <a:rPr lang="en-US" altLang="zh-CN"/>
              <a:t>。</a:t>
            </a:r>
            <a:endParaRPr lang="en-US" altLang="zh-CN"/>
          </a:p>
          <a:p>
            <a:r>
              <a:rPr lang="en-US" altLang="zh-CN"/>
              <a:t>　　本公告自2016年8月3日起施行，有效期至2021年8月2日。</a:t>
            </a:r>
            <a:endParaRPr lang="en-US" altLang="zh-CN"/>
          </a:p>
          <a:p>
            <a:r>
              <a:rPr lang="en-US" altLang="zh-CN"/>
              <a:t>　　特此公告。</a:t>
            </a:r>
            <a:endParaRPr lang="en-US" altLang="zh-CN"/>
          </a:p>
          <a:p>
            <a:r>
              <a:rPr lang="en-US" altLang="zh-CN"/>
              <a:t>　　　　　　　　　　　　　　山东省地方税务局 </a:t>
            </a:r>
            <a:endParaRPr lang="en-US" altLang="zh-CN"/>
          </a:p>
        </p:txBody>
      </p:sp>
      <p:sp>
        <p:nvSpPr>
          <p:cNvPr id="3" name="标题 2"/>
          <p:cNvSpPr>
            <a:spLocks noGrp="1"/>
          </p:cNvSpPr>
          <p:nvPr>
            <p:ph type="title"/>
          </p:nvPr>
        </p:nvSpPr>
        <p:spPr/>
        <p:txBody>
          <a:bodyPr>
            <a:normAutofit/>
          </a:bodyPr>
          <a:p>
            <a:r>
              <a:rPr b="1" dirty="0">
                <a:latin typeface="黑体" panose="02010609060101010101" pitchFamily="49" charset="-122"/>
                <a:ea typeface="黑体" panose="02010609060101010101" pitchFamily="49" charset="-122"/>
                <a:sym typeface="+mn-ea"/>
              </a:rPr>
              <a:t>关于个人所得税核定征收问题的公告</a:t>
            </a:r>
            <a:endParaRPr b="1" dirty="0">
              <a:latin typeface="黑体" panose="02010609060101010101" pitchFamily="49" charset="-122"/>
              <a:ea typeface="黑体" panose="02010609060101010101" pitchFamily="49" charset="-122"/>
              <a:sym typeface="+mn-ea"/>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lnSpcReduction="20000"/>
          </a:bodyPr>
          <a:p>
            <a:r>
              <a:rPr lang="en-US"/>
              <a:t> 关于建筑安装业跨省异地工程作业人员个人所得税征收管理问题的公告国家税务总局公告     2015年第52号</a:t>
            </a:r>
            <a:endParaRPr lang="en-US"/>
          </a:p>
          <a:p>
            <a:r>
              <a:rPr lang="en-US"/>
              <a:t>一、总承包企业、分承包企业派驻跨省异地工程项目的管理人员、技术人员和其他工作人员在异地工作期间的工资、薪金所得个人所得税，由总承包企业、分承包企业依法代扣代缴并向工程作业所在地税务机关申报缴纳。总承包企业和分承包企业通过劳务派遣公司聘用劳务人员跨省异地工作期间的工资、薪金所得个人所得税，由劳务派遣公司依法代扣代缴并向工程作业所在地税务机关申报缴纳。</a:t>
            </a:r>
            <a:endParaRPr lang="en-US"/>
          </a:p>
          <a:p>
            <a:r>
              <a:rPr lang="en-US"/>
              <a:t>二、跨省异地施工单位应就其所支付的工程作业人员工资、薪金所得，向工程作业所在地税务机关办理全员全额扣缴明细申报。凡实行全员全额扣缴明细申报的，工程作业所在地税务机关不得核定征收个人所得税。</a:t>
            </a:r>
            <a:endParaRPr lang="en-US"/>
          </a:p>
          <a:p>
            <a:endParaRPr lang="en-US"/>
          </a:p>
        </p:txBody>
      </p:sp>
      <p:sp>
        <p:nvSpPr>
          <p:cNvPr id="3" name="标题 2"/>
          <p:cNvSpPr>
            <a:spLocks noGrp="1"/>
          </p:cNvSpPr>
          <p:nvPr>
            <p:ph type="title"/>
          </p:nvPr>
        </p:nvSpPr>
        <p:spPr/>
        <p:txBody>
          <a:bodyPr>
            <a:normAutofit/>
          </a:bodyPr>
          <a:p>
            <a:r>
              <a:rPr lang="zh-CN" b="1" dirty="0">
                <a:latin typeface="黑体" panose="02010609060101010101" pitchFamily="49" charset="-122"/>
                <a:ea typeface="黑体" panose="02010609060101010101" pitchFamily="49" charset="-122"/>
                <a:sym typeface="+mn-ea"/>
              </a:rPr>
              <a:t>四、</a:t>
            </a:r>
            <a:r>
              <a:rPr b="1" dirty="0">
                <a:latin typeface="黑体" panose="02010609060101010101" pitchFamily="49" charset="-122"/>
                <a:ea typeface="黑体" panose="02010609060101010101" pitchFamily="49" charset="-122"/>
                <a:sym typeface="+mn-ea"/>
              </a:rPr>
              <a:t>建筑安装业跨省异地工程作业人员个人所得税征收管理</a:t>
            </a:r>
            <a:endParaRPr b="1" dirty="0">
              <a:latin typeface="黑体" panose="02010609060101010101" pitchFamily="49" charset="-122"/>
              <a:ea typeface="黑体" panose="02010609060101010101" pitchFamily="49" charset="-122"/>
              <a:sym typeface="+mn-ea"/>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lnSpcReduction="20000"/>
          </a:bodyPr>
          <a:p>
            <a:r>
              <a:rPr lang="en-US"/>
              <a:t> 三、总承包企业、分承包企业和劳务派遣公司机构所在地税务机关需要掌握异地工程作业人员工资、薪金所得个人所得税缴纳情况的，工程作业所在地税务机关应及时提供。总承包企业、分承包企业和劳务派遣公司机构所在地税务机关不得对异地工程作业人员已纳税工资、薪金所得重复征税。两地税务机关应加强沟通协调，切实维护纳税人权益。</a:t>
            </a:r>
            <a:endParaRPr lang="en-US"/>
          </a:p>
          <a:p>
            <a:r>
              <a:rPr lang="en-US"/>
              <a:t>四、建筑安装业</a:t>
            </a:r>
            <a:r>
              <a:rPr lang="en-US">
                <a:solidFill>
                  <a:srgbClr val="FF0000"/>
                </a:solidFill>
              </a:rPr>
              <a:t>省内异地施工</a:t>
            </a:r>
            <a:r>
              <a:rPr lang="en-US"/>
              <a:t>作业人员个人所得税征收管理参照本公告执行。</a:t>
            </a:r>
            <a:endParaRPr lang="en-US"/>
          </a:p>
        </p:txBody>
      </p:sp>
      <p:sp>
        <p:nvSpPr>
          <p:cNvPr id="3" name="标题 2"/>
          <p:cNvSpPr>
            <a:spLocks noGrp="1"/>
          </p:cNvSpPr>
          <p:nvPr>
            <p:ph type="title"/>
          </p:nvPr>
        </p:nvSpPr>
        <p:spPr/>
        <p:txBody>
          <a:bodyPr>
            <a:normAutofit/>
          </a:bodyPr>
          <a:p>
            <a:r>
              <a:rPr lang="zh-CN" b="1" dirty="0">
                <a:latin typeface="黑体" panose="02010609060101010101" pitchFamily="49" charset="-122"/>
                <a:ea typeface="黑体" panose="02010609060101010101" pitchFamily="49" charset="-122"/>
                <a:sym typeface="+mn-ea"/>
              </a:rPr>
              <a:t>四、</a:t>
            </a:r>
            <a:r>
              <a:rPr b="1" dirty="0">
                <a:latin typeface="黑体" panose="02010609060101010101" pitchFamily="49" charset="-122"/>
                <a:ea typeface="黑体" panose="02010609060101010101" pitchFamily="49" charset="-122"/>
                <a:sym typeface="+mn-ea"/>
              </a:rPr>
              <a:t>建筑安装业跨省异地工程作业人员个人所得税征收管理</a:t>
            </a:r>
            <a:endParaRPr b="1" dirty="0">
              <a:latin typeface="黑体" panose="02010609060101010101" pitchFamily="49" charset="-122"/>
              <a:ea typeface="黑体" panose="02010609060101010101" pitchFamily="49" charset="-122"/>
              <a:sym typeface="+mn-ea"/>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lnSpcReduction="20000"/>
          </a:bodyPr>
          <a:p>
            <a:r>
              <a:rPr lang="en-US"/>
              <a:t> </a:t>
            </a:r>
            <a:r>
              <a:rPr lang="zh-CN" altLang="en-US">
                <a:ea typeface="宋体" panose="02010600030101010101" pitchFamily="2" charset="-122"/>
              </a:rPr>
              <a:t>一、公司员工形式</a:t>
            </a:r>
            <a:r>
              <a:rPr lang="en-US" altLang="zh-CN">
                <a:ea typeface="宋体" panose="02010600030101010101" pitchFamily="2" charset="-122"/>
              </a:rPr>
              <a:t> </a:t>
            </a:r>
            <a:endParaRPr lang="en-US" altLang="zh-CN">
              <a:ea typeface="宋体" panose="02010600030101010101" pitchFamily="2" charset="-122"/>
            </a:endParaRPr>
          </a:p>
          <a:p>
            <a:r>
              <a:rPr lang="zh-CN" altLang="en-US">
                <a:ea typeface="宋体" panose="02010600030101010101" pitchFamily="2" charset="-122"/>
              </a:rPr>
              <a:t>农民工就是公司一员；</a:t>
            </a:r>
            <a:endParaRPr lang="zh-CN" altLang="en-US">
              <a:ea typeface="宋体" panose="02010600030101010101" pitchFamily="2" charset="-122"/>
            </a:endParaRPr>
          </a:p>
          <a:p>
            <a:r>
              <a:rPr lang="zh-CN" altLang="en-US">
                <a:ea typeface="宋体" panose="02010600030101010101" pitchFamily="2" charset="-122"/>
              </a:rPr>
              <a:t>二、建筑公司+个体工商户（班组长）+农民工</a:t>
            </a:r>
            <a:endParaRPr lang="zh-CN" altLang="en-US">
              <a:ea typeface="宋体" panose="02010600030101010101" pitchFamily="2" charset="-122"/>
            </a:endParaRPr>
          </a:p>
          <a:p>
            <a:r>
              <a:rPr lang="zh-CN" altLang="en-US">
                <a:ea typeface="宋体" panose="02010600030101010101" pitchFamily="2" charset="-122"/>
              </a:rPr>
              <a:t>建筑公司与个体工商户（班组长）签订专业作业劳务分包合同+个体工商户（班组长）招用农民工的用工模式</a:t>
            </a:r>
            <a:endParaRPr lang="zh-CN" altLang="en-US">
              <a:ea typeface="宋体" panose="02010600030101010101" pitchFamily="2" charset="-122"/>
            </a:endParaRPr>
          </a:p>
          <a:p>
            <a:r>
              <a:rPr lang="zh-CN" altLang="en-US">
                <a:ea typeface="宋体" panose="02010600030101010101" pitchFamily="2" charset="-122"/>
              </a:rPr>
              <a:t>三、劳务外包</a:t>
            </a:r>
            <a:endParaRPr lang="zh-CN" altLang="en-US">
              <a:ea typeface="宋体" panose="02010600030101010101" pitchFamily="2" charset="-122"/>
            </a:endParaRPr>
          </a:p>
          <a:p>
            <a:endParaRPr lang="zh-CN" altLang="en-US">
              <a:ea typeface="宋体" panose="02010600030101010101" pitchFamily="2" charset="-122"/>
            </a:endParaRPr>
          </a:p>
          <a:p>
            <a:r>
              <a:rPr lang="zh-CN" altLang="en-US">
                <a:ea typeface="宋体" panose="02010600030101010101" pitchFamily="2" charset="-122"/>
              </a:rPr>
              <a:t>支付农民工工资的个税扣缴义务人是与农民工具有劳动关系特征的用人单位或者个人</a:t>
            </a:r>
            <a:endParaRPr lang="zh-CN" altLang="en-US">
              <a:ea typeface="宋体" panose="02010600030101010101" pitchFamily="2" charset="-122"/>
            </a:endParaRPr>
          </a:p>
        </p:txBody>
      </p:sp>
      <p:sp>
        <p:nvSpPr>
          <p:cNvPr id="3" name="标题 2"/>
          <p:cNvSpPr>
            <a:spLocks noGrp="1"/>
          </p:cNvSpPr>
          <p:nvPr>
            <p:ph type="title"/>
          </p:nvPr>
        </p:nvSpPr>
        <p:spPr/>
        <p:txBody>
          <a:bodyPr>
            <a:normAutofit/>
          </a:bodyPr>
          <a:p>
            <a:r>
              <a:rPr lang="zh-CN" b="1" dirty="0">
                <a:latin typeface="黑体" panose="02010609060101010101" pitchFamily="49" charset="-122"/>
                <a:ea typeface="黑体" panose="02010609060101010101" pitchFamily="49" charset="-122"/>
                <a:sym typeface="+mn-ea"/>
              </a:rPr>
              <a:t>五、谁是扣缴义务人？</a:t>
            </a:r>
            <a:endParaRPr lang="zh-CN" b="1" dirty="0">
              <a:latin typeface="黑体" panose="02010609060101010101" pitchFamily="49" charset="-122"/>
              <a:ea typeface="黑体" panose="02010609060101010101" pitchFamily="49" charset="-122"/>
              <a:sym typeface="+mn-ea"/>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lnSpcReduction="20000"/>
          </a:bodyPr>
          <a:p>
            <a:r>
              <a:rPr lang="en-US"/>
              <a:t> </a:t>
            </a:r>
            <a:r>
              <a:rPr lang="zh-CN" altLang="en-US">
                <a:ea typeface="宋体" panose="02010600030101010101" pitchFamily="2" charset="-122"/>
              </a:rPr>
              <a:t>一、公司员工形式</a:t>
            </a:r>
            <a:r>
              <a:rPr lang="en-US" altLang="zh-CN">
                <a:ea typeface="宋体" panose="02010600030101010101" pitchFamily="2" charset="-122"/>
              </a:rPr>
              <a:t> </a:t>
            </a:r>
            <a:endParaRPr lang="en-US" altLang="zh-CN">
              <a:ea typeface="宋体" panose="02010600030101010101" pitchFamily="2" charset="-122"/>
            </a:endParaRPr>
          </a:p>
          <a:p>
            <a:r>
              <a:rPr lang="zh-CN" altLang="en-US">
                <a:ea typeface="宋体" panose="02010600030101010101" pitchFamily="2" charset="-122"/>
              </a:rPr>
              <a:t>农民工就是公司一员；</a:t>
            </a:r>
            <a:endParaRPr lang="zh-CN" altLang="en-US">
              <a:ea typeface="宋体" panose="02010600030101010101" pitchFamily="2" charset="-122"/>
            </a:endParaRPr>
          </a:p>
          <a:p>
            <a:r>
              <a:rPr lang="zh-CN" altLang="en-US">
                <a:ea typeface="宋体" panose="02010600030101010101" pitchFamily="2" charset="-122"/>
              </a:rPr>
              <a:t>二、建筑公司+个体工商户（班组长）+农民工</a:t>
            </a:r>
            <a:endParaRPr lang="zh-CN" altLang="en-US">
              <a:ea typeface="宋体" panose="02010600030101010101" pitchFamily="2" charset="-122"/>
            </a:endParaRPr>
          </a:p>
          <a:p>
            <a:r>
              <a:rPr lang="zh-CN" altLang="en-US">
                <a:ea typeface="宋体" panose="02010600030101010101" pitchFamily="2" charset="-122"/>
              </a:rPr>
              <a:t>建筑公司与个体工商户（班组长）签订专业作业劳务分包合同+个体工商户（班组长）招用农民工的用工模式</a:t>
            </a:r>
            <a:endParaRPr lang="zh-CN" altLang="en-US">
              <a:ea typeface="宋体" panose="02010600030101010101" pitchFamily="2" charset="-122"/>
            </a:endParaRPr>
          </a:p>
          <a:p>
            <a:r>
              <a:rPr lang="zh-CN" altLang="en-US">
                <a:ea typeface="宋体" panose="02010600030101010101" pitchFamily="2" charset="-122"/>
              </a:rPr>
              <a:t>三、劳务外包</a:t>
            </a:r>
            <a:endParaRPr lang="zh-CN" altLang="en-US">
              <a:ea typeface="宋体" panose="02010600030101010101" pitchFamily="2" charset="-122"/>
            </a:endParaRPr>
          </a:p>
          <a:p>
            <a:endParaRPr lang="zh-CN" altLang="en-US">
              <a:ea typeface="宋体" panose="02010600030101010101" pitchFamily="2" charset="-122"/>
            </a:endParaRPr>
          </a:p>
          <a:p>
            <a:r>
              <a:rPr lang="zh-CN" altLang="en-US">
                <a:ea typeface="宋体" panose="02010600030101010101" pitchFamily="2" charset="-122"/>
              </a:rPr>
              <a:t>支付农民工工资的个税扣缴义务人是与农民工具有劳动关系特征的用人单位或者个人</a:t>
            </a:r>
            <a:endParaRPr lang="zh-CN" altLang="en-US">
              <a:ea typeface="宋体" panose="02010600030101010101" pitchFamily="2" charset="-122"/>
            </a:endParaRPr>
          </a:p>
        </p:txBody>
      </p:sp>
      <p:sp>
        <p:nvSpPr>
          <p:cNvPr id="3" name="标题 2"/>
          <p:cNvSpPr>
            <a:spLocks noGrp="1"/>
          </p:cNvSpPr>
          <p:nvPr>
            <p:ph type="title"/>
          </p:nvPr>
        </p:nvSpPr>
        <p:spPr/>
        <p:txBody>
          <a:bodyPr>
            <a:normAutofit/>
          </a:bodyPr>
          <a:p>
            <a:r>
              <a:rPr lang="zh-CN" b="1" dirty="0">
                <a:latin typeface="黑体" panose="02010609060101010101" pitchFamily="49" charset="-122"/>
                <a:ea typeface="黑体" panose="02010609060101010101" pitchFamily="49" charset="-122"/>
                <a:sym typeface="+mn-ea"/>
              </a:rPr>
              <a:t>五、谁是扣缴义务人？</a:t>
            </a:r>
            <a:endParaRPr lang="zh-CN" b="1" dirty="0">
              <a:latin typeface="黑体" panose="02010609060101010101" pitchFamily="49" charset="-122"/>
              <a:ea typeface="黑体" panose="02010609060101010101" pitchFamily="49" charset="-122"/>
              <a:sym typeface="+mn-ea"/>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lnSpcReduction="20000"/>
          </a:bodyPr>
          <a:p>
            <a:r>
              <a:rPr lang="zh-CN" altLang="en-US">
                <a:ea typeface="宋体" panose="02010600030101010101" pitchFamily="2" charset="-122"/>
              </a:rPr>
              <a:t>建筑</a:t>
            </a:r>
            <a:r>
              <a:rPr lang="en-US"/>
              <a:t>公司与班组长是劳务分包关系，班组长与农民工之间是劳动关系（按照未签订劳动合同而具有劳动关系特征进行判断的劳动关系）。班组长是农民工个税的扣缴义务人，</a:t>
            </a:r>
            <a:r>
              <a:rPr lang="zh-CN" altLang="en-US">
                <a:ea typeface="宋体" panose="02010600030101010101" pitchFamily="2" charset="-122"/>
              </a:rPr>
              <a:t>建筑</a:t>
            </a:r>
            <a:r>
              <a:rPr lang="en-US"/>
              <a:t>公司不是农民工个税的扣缴义务人。</a:t>
            </a:r>
            <a:endParaRPr lang="en-US"/>
          </a:p>
          <a:p>
            <a:r>
              <a:rPr lang="en-US"/>
              <a:t>在实践中，班组长招用农民工完成建筑企业分包的专业作业劳务是《中华人民共和国个人所得税法实施条例》中规定的“其他个人从事生产经营所得”。 </a:t>
            </a:r>
            <a:endParaRPr lang="en-US"/>
          </a:p>
          <a:p>
            <a:r>
              <a:rPr lang="en-US"/>
              <a:t> </a:t>
            </a:r>
            <a:r>
              <a:rPr lang="en-US" altLang="zh-CN">
                <a:ea typeface="宋体" panose="02010600030101010101" pitchFamily="2" charset="-122"/>
              </a:rPr>
              <a:t> 由于现有个人所得税申报系统中，对“其他个人从事生产经营所得”的个税申报，都是针对自然人注册了工商税务登记的个体工商户、个人独资企业、合伙企业合伙人的经营所得进行申报，根本没有自然人从事“其他经营所得”的个税申报。</a:t>
            </a:r>
            <a:endParaRPr lang="en-US" altLang="zh-CN">
              <a:ea typeface="宋体" panose="02010600030101010101" pitchFamily="2" charset="-122"/>
            </a:endParaRPr>
          </a:p>
          <a:p>
            <a:r>
              <a:rPr lang="en-US" altLang="zh-CN">
                <a:ea typeface="宋体" panose="02010600030101010101" pitchFamily="2" charset="-122"/>
              </a:rPr>
              <a:t>因此，针对班组长发生的“自然人从事生产经营所得”的个税申报，往往是班组长在建筑劳务所在地税务机关代开发票时，按照不含增值税额的开票金额的一定比例核定代征个人所得税（全国各地税务机关规定核定代征个税的比例各异）。</a:t>
            </a:r>
            <a:endParaRPr lang="en-US" altLang="zh-CN">
              <a:ea typeface="宋体" panose="02010600030101010101" pitchFamily="2" charset="-122"/>
            </a:endParaRPr>
          </a:p>
        </p:txBody>
      </p:sp>
      <p:sp>
        <p:nvSpPr>
          <p:cNvPr id="3" name="标题 2"/>
          <p:cNvSpPr>
            <a:spLocks noGrp="1"/>
          </p:cNvSpPr>
          <p:nvPr>
            <p:ph type="title"/>
          </p:nvPr>
        </p:nvSpPr>
        <p:spPr/>
        <p:txBody>
          <a:bodyPr>
            <a:normAutofit/>
          </a:bodyPr>
          <a:p>
            <a:r>
              <a:rPr lang="zh-CN" b="1" dirty="0">
                <a:latin typeface="黑体" panose="02010609060101010101" pitchFamily="49" charset="-122"/>
                <a:ea typeface="黑体" panose="02010609060101010101" pitchFamily="49" charset="-122"/>
                <a:sym typeface="+mn-ea"/>
              </a:rPr>
              <a:t>五、谁是扣缴义务人？</a:t>
            </a:r>
            <a:endParaRPr lang="zh-CN" b="1" dirty="0">
              <a:latin typeface="黑体" panose="02010609060101010101" pitchFamily="49" charset="-122"/>
              <a:ea typeface="黑体" panose="02010609060101010101" pitchFamily="49" charset="-122"/>
              <a:sym typeface="+mn-ea"/>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94740"/>
            <a:ext cx="11042650" cy="4808855"/>
          </a:xfrm>
        </p:spPr>
        <p:txBody>
          <a:bodyPr>
            <a:normAutofit lnSpcReduction="20000"/>
          </a:bodyPr>
          <a:p>
            <a:r>
              <a:t>《建筑工程施工转包违法分包等违法行为讣定查处管理办法（试行）》（建市</a:t>
            </a:r>
          </a:p>
          <a:p>
            <a:r>
              <a:t>[2014]118号）第9条（五）项规定：与业分包人将其承包的与业工程中非劳务作业部分</a:t>
            </a:r>
          </a:p>
          <a:p>
            <a:r>
              <a:t>再分包的，为违法分包行为。</a:t>
            </a:r>
          </a:p>
          <a:p>
            <a:r>
              <a:t>建筑企业总包和与业分包人可以就其纯劳务部分进行分包给劳务公司。</a:t>
            </a:r>
          </a:p>
          <a:p>
            <a:r>
              <a:t>劳务派遣是指用工单位不劳务派遣单位签订劳务派遣协议，劳务派遣单位派遣人员到用工单位从事用工单位安排的工作内容的一种用工形式。</a:t>
            </a:r>
          </a:p>
        </p:txBody>
      </p:sp>
      <p:sp>
        <p:nvSpPr>
          <p:cNvPr id="3" name="标题 2"/>
          <p:cNvSpPr>
            <a:spLocks noGrp="1"/>
          </p:cNvSpPr>
          <p:nvPr>
            <p:ph type="title"/>
          </p:nvPr>
        </p:nvSpPr>
        <p:spPr/>
        <p:txBody>
          <a:bodyPr>
            <a:normAutofit/>
          </a:bodyPr>
          <a:p>
            <a:r>
              <a:rPr lang="zh-CN" b="1" dirty="0">
                <a:latin typeface="黑体" panose="02010609060101010101" pitchFamily="49" charset="-122"/>
                <a:ea typeface="黑体" panose="02010609060101010101" pitchFamily="49" charset="-122"/>
                <a:sym typeface="+mn-ea"/>
              </a:rPr>
              <a:t>六、建筑企业与劳务公司签订清包劳务合同的合法性</a:t>
            </a:r>
            <a:endParaRPr lang="zh-CN" b="1" dirty="0">
              <a:latin typeface="黑体" panose="02010609060101010101" pitchFamily="49" charset="-122"/>
              <a:ea typeface="黑体" panose="02010609060101010101" pitchFamily="49" charset="-122"/>
              <a:sym typeface="+mn-ea"/>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3" name="标题 1"/>
          <p:cNvSpPr>
            <a:spLocks noGrp="1"/>
          </p:cNvSpPr>
          <p:nvPr>
            <p:ph type="title" hasCustomPrompt="1"/>
          </p:nvPr>
        </p:nvSpPr>
        <p:spPr>
          <a:xfrm>
            <a:off x="5549900" y="2765425"/>
            <a:ext cx="4992688" cy="1327150"/>
          </a:xfrm>
        </p:spPr>
        <p:txBody>
          <a:bodyPr lIns="92075" tIns="46038" rIns="92075" bIns="46038" anchor="ctr" anchorCtr="0"/>
          <a:p>
            <a:r>
              <a:rPr kumimoji="1" lang="zh-CN" altLang="en-US">
                <a:solidFill>
                  <a:srgbClr val="0C0B08"/>
                </a:solidFill>
                <a:latin typeface="+mj-lt"/>
                <a:ea typeface="+mj-ea"/>
                <a:cs typeface="+mj-cs"/>
              </a:rPr>
              <a:t>感谢聆听！</a:t>
            </a:r>
            <a:endParaRPr kumimoji="1" lang="zh-CN" altLang="en-US">
              <a:solidFill>
                <a:srgbClr val="0C0B08"/>
              </a:solidFill>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r>
              <a:rPr lang="zh-CN" altLang="en-US" sz="3200" b="1" dirty="0">
                <a:solidFill>
                  <a:schemeClr val="tx1"/>
                </a:solidFill>
                <a:latin typeface="微软雅黑" panose="020B0503020204020204" pitchFamily="34" charset="-122"/>
                <a:ea typeface="微软雅黑" panose="020B0503020204020204" pitchFamily="34" charset="-122"/>
                <a:sym typeface="+mn-ea"/>
              </a:rPr>
              <a:t>二、 增值税计税方法选择</a:t>
            </a:r>
            <a:r>
              <a:rPr lang="en-US" altLang="zh-CN" sz="3200" b="1" dirty="0">
                <a:solidFill>
                  <a:schemeClr val="tx1"/>
                </a:solidFill>
                <a:latin typeface="微软雅黑" panose="020B0503020204020204" pitchFamily="34" charset="-122"/>
                <a:ea typeface="微软雅黑" panose="020B0503020204020204" pitchFamily="34" charset="-122"/>
                <a:sym typeface="+mn-ea"/>
              </a:rPr>
              <a:t>—</a:t>
            </a:r>
            <a:r>
              <a:rPr lang="zh-CN" altLang="en-US" sz="3200" b="1" dirty="0">
                <a:solidFill>
                  <a:schemeClr val="tx1"/>
                </a:solidFill>
                <a:latin typeface="微软雅黑" panose="020B0503020204020204" pitchFamily="34" charset="-122"/>
                <a:ea typeface="微软雅黑" panose="020B0503020204020204" pitchFamily="34" charset="-122"/>
                <a:sym typeface="+mn-ea"/>
              </a:rPr>
              <a:t>建筑业简易计税</a:t>
            </a:r>
            <a:endParaRPr lang="zh-CN" altLang="en-US" sz="3200" b="1" dirty="0">
              <a:solidFill>
                <a:schemeClr val="tx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839470" y="1121410"/>
            <a:ext cx="10626725" cy="4838065"/>
          </a:xfrm>
        </p:spPr>
        <p:txBody>
          <a:bodyPr/>
          <a:p>
            <a:r>
              <a:rPr lang="en-US" altLang="zh-CN"/>
              <a:t> 总局公告2017年第11号</a:t>
            </a:r>
            <a:endParaRPr lang="en-US" altLang="zh-CN"/>
          </a:p>
          <a:p>
            <a:r>
              <a:rPr lang="en-US" altLang="zh-CN"/>
              <a:t>  四、一般纳税人销售电梯的同时提供安装服务，其安装服务可以按照甲供工程</a:t>
            </a:r>
            <a:r>
              <a:rPr lang="en-US" altLang="zh-CN">
                <a:solidFill>
                  <a:srgbClr val="FF0000"/>
                </a:solidFill>
              </a:rPr>
              <a:t>选择适用</a:t>
            </a:r>
            <a:r>
              <a:rPr lang="en-US" altLang="zh-CN"/>
              <a:t>简易计税方法计税。</a:t>
            </a:r>
            <a:endParaRPr lang="en-US" altLang="zh-CN"/>
          </a:p>
          <a:p>
            <a:r>
              <a:rPr lang="en-US" altLang="zh-CN"/>
              <a:t>纳税人对安装运行后的电梯提供的维护保养服务，按照“其他现代服务”缴纳增值税。</a:t>
            </a:r>
            <a:endParaRPr lang="en-US" altLang="zh-C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r>
              <a:rPr lang="zh-CN" altLang="en-US" sz="3200" b="1" dirty="0">
                <a:solidFill>
                  <a:schemeClr val="tx1"/>
                </a:solidFill>
                <a:latin typeface="微软雅黑" panose="020B0503020204020204" pitchFamily="34" charset="-122"/>
                <a:ea typeface="微软雅黑" panose="020B0503020204020204" pitchFamily="34" charset="-122"/>
                <a:sym typeface="+mn-ea"/>
              </a:rPr>
              <a:t>二、 增值税计税方法选择</a:t>
            </a:r>
            <a:r>
              <a:rPr lang="en-US" altLang="zh-CN" sz="3200" b="1" dirty="0">
                <a:solidFill>
                  <a:schemeClr val="tx1"/>
                </a:solidFill>
                <a:latin typeface="微软雅黑" panose="020B0503020204020204" pitchFamily="34" charset="-122"/>
                <a:ea typeface="微软雅黑" panose="020B0503020204020204" pitchFamily="34" charset="-122"/>
                <a:sym typeface="+mn-ea"/>
              </a:rPr>
              <a:t>—</a:t>
            </a:r>
            <a:r>
              <a:rPr lang="zh-CN" altLang="en-US" sz="3200" b="1" dirty="0">
                <a:solidFill>
                  <a:schemeClr val="tx1"/>
                </a:solidFill>
                <a:latin typeface="微软雅黑" panose="020B0503020204020204" pitchFamily="34" charset="-122"/>
                <a:ea typeface="微软雅黑" panose="020B0503020204020204" pitchFamily="34" charset="-122"/>
                <a:sym typeface="+mn-ea"/>
              </a:rPr>
              <a:t>建筑业简易计税</a:t>
            </a:r>
            <a:endParaRPr lang="zh-CN" altLang="en-US" sz="3200" b="1" dirty="0">
              <a:solidFill>
                <a:schemeClr val="tx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839470" y="1121410"/>
            <a:ext cx="10626725" cy="4838065"/>
          </a:xfrm>
        </p:spPr>
        <p:txBody>
          <a:bodyPr/>
          <a:p>
            <a:r>
              <a:rPr lang="en-US" altLang="zh-CN"/>
              <a:t> 财税〔2017〕58号</a:t>
            </a:r>
            <a:endParaRPr lang="en-US" altLang="zh-CN"/>
          </a:p>
          <a:p>
            <a:r>
              <a:rPr lang="en-US" altLang="zh-CN"/>
              <a:t> 一、建筑工程总承包单位为房屋建筑的地基与基础、主体结构提供工程服务，建设单位自行采购</a:t>
            </a:r>
            <a:r>
              <a:rPr lang="en-US" altLang="zh-CN">
                <a:solidFill>
                  <a:srgbClr val="FF0000"/>
                </a:solidFill>
              </a:rPr>
              <a:t>全部或部分</a:t>
            </a:r>
            <a:r>
              <a:rPr lang="en-US" altLang="zh-CN"/>
              <a:t>钢材、混凝土、砌体材料、预制构件的，</a:t>
            </a:r>
            <a:r>
              <a:rPr lang="en-US" altLang="zh-CN">
                <a:solidFill>
                  <a:srgbClr val="FF0000"/>
                </a:solidFill>
              </a:rPr>
              <a:t>适用</a:t>
            </a:r>
            <a:r>
              <a:rPr lang="en-US" altLang="zh-CN"/>
              <a:t>简易计税方法计税。</a:t>
            </a:r>
            <a:endParaRPr lang="en-US" altLang="zh-CN"/>
          </a:p>
          <a:p>
            <a:r>
              <a:rPr lang="en-US" altLang="zh-CN"/>
              <a:t>　地基与基础、主体结构的范围，按照《建筑工程施工质量验收统一标准》（GB50300-2013）附录B《建筑工程的分部工程、分项工程划分》中的“地基与基础”“主体结构”分部工程的范围执行。</a:t>
            </a:r>
            <a:endParaRPr lang="en-US" altLang="zh-C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r>
              <a:rPr lang="zh-CN" altLang="en-US" sz="3200" b="1" dirty="0">
                <a:solidFill>
                  <a:schemeClr val="tx1"/>
                </a:solidFill>
                <a:latin typeface="微软雅黑" panose="020B0503020204020204" pitchFamily="34" charset="-122"/>
                <a:ea typeface="微软雅黑" panose="020B0503020204020204" pitchFamily="34" charset="-122"/>
                <a:sym typeface="+mn-ea"/>
              </a:rPr>
              <a:t>二、 增值税计税方法选择</a:t>
            </a:r>
            <a:r>
              <a:rPr lang="en-US" altLang="zh-CN" sz="3200" b="1" dirty="0">
                <a:solidFill>
                  <a:schemeClr val="tx1"/>
                </a:solidFill>
                <a:latin typeface="微软雅黑" panose="020B0503020204020204" pitchFamily="34" charset="-122"/>
                <a:ea typeface="微软雅黑" panose="020B0503020204020204" pitchFamily="34" charset="-122"/>
                <a:sym typeface="+mn-ea"/>
              </a:rPr>
              <a:t>—</a:t>
            </a:r>
            <a:r>
              <a:rPr lang="zh-CN" altLang="en-US" sz="3200" b="1" dirty="0">
                <a:solidFill>
                  <a:schemeClr val="tx1"/>
                </a:solidFill>
                <a:latin typeface="微软雅黑" panose="020B0503020204020204" pitchFamily="34" charset="-122"/>
                <a:ea typeface="微软雅黑" panose="020B0503020204020204" pitchFamily="34" charset="-122"/>
                <a:sym typeface="+mn-ea"/>
              </a:rPr>
              <a:t>建筑业简易计税</a:t>
            </a:r>
            <a:r>
              <a:rPr lang="en-US" altLang="zh-CN" sz="3200" b="1" dirty="0">
                <a:solidFill>
                  <a:schemeClr val="tx1"/>
                </a:solidFill>
                <a:latin typeface="微软雅黑" panose="020B0503020204020204" pitchFamily="34" charset="-122"/>
                <a:ea typeface="微软雅黑" panose="020B0503020204020204" pitchFamily="34" charset="-122"/>
                <a:sym typeface="+mn-ea"/>
              </a:rPr>
              <a:t> </a:t>
            </a:r>
            <a:endParaRPr lang="en-US" altLang="zh-CN" sz="3200" b="1" dirty="0">
              <a:solidFill>
                <a:schemeClr val="tx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839470" y="1121410"/>
            <a:ext cx="10626725" cy="4838065"/>
          </a:xfrm>
        </p:spPr>
        <p:txBody>
          <a:bodyPr/>
          <a:p>
            <a:r>
              <a:rPr lang="en-US" altLang="zh-CN"/>
              <a:t>   八、关于取消建筑服务简易计税项目备案</a:t>
            </a:r>
            <a:endParaRPr lang="en-US" altLang="zh-CN"/>
          </a:p>
          <a:p>
            <a:r>
              <a:rPr lang="en-US" altLang="zh-CN"/>
              <a:t>提供建筑服务的一般纳税人按规定适用或选择适用简易计税方法计税的，不再实行备案制。以下证明材料无需向税务机关报送，改为自行留存备查：</a:t>
            </a:r>
            <a:endParaRPr lang="en-US" altLang="zh-CN"/>
          </a:p>
          <a:p>
            <a:r>
              <a:rPr lang="en-US" altLang="zh-CN"/>
              <a:t>（一）为建筑工程老项目提供的建筑服务，留存《建筑工程施工许可证》或建筑工程承包合同；</a:t>
            </a:r>
            <a:endParaRPr lang="en-US" altLang="zh-CN"/>
          </a:p>
          <a:p>
            <a:r>
              <a:rPr lang="en-US" altLang="zh-CN"/>
              <a:t>（二）为甲供工程提供的建筑服务、以清包工方式提供的建筑服务，留存建筑工程承包合同。</a:t>
            </a:r>
            <a:endParaRPr lang="en-US" altLang="zh-CN"/>
          </a:p>
          <a:p>
            <a:r>
              <a:rPr lang="en-US" altLang="zh-CN"/>
              <a:t>总局公告2019年第31号</a:t>
            </a:r>
            <a:endParaRPr lang="en-US" altLang="zh-C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r>
              <a:rPr lang="zh-CN" altLang="en-US" sz="3200" b="1" dirty="0">
                <a:solidFill>
                  <a:schemeClr val="tx1"/>
                </a:solidFill>
                <a:latin typeface="微软雅黑" panose="020B0503020204020204" pitchFamily="34" charset="-122"/>
                <a:ea typeface="微软雅黑" panose="020B0503020204020204" pitchFamily="34" charset="-122"/>
                <a:sym typeface="+mn-ea"/>
              </a:rPr>
              <a:t>三、 建筑业增值税征收管理</a:t>
            </a:r>
            <a:r>
              <a:rPr lang="en-US" altLang="zh-CN" sz="3200" b="1" dirty="0">
                <a:solidFill>
                  <a:schemeClr val="tx1"/>
                </a:solidFill>
                <a:latin typeface="微软雅黑" panose="020B0503020204020204" pitchFamily="34" charset="-122"/>
                <a:ea typeface="微软雅黑" panose="020B0503020204020204" pitchFamily="34" charset="-122"/>
                <a:sym typeface="+mn-ea"/>
              </a:rPr>
              <a:t> </a:t>
            </a:r>
            <a:endParaRPr lang="zh-CN" altLang="en-US" sz="3200" b="1" dirty="0">
              <a:solidFill>
                <a:schemeClr val="tx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839470" y="1121410"/>
            <a:ext cx="10626725" cy="4838065"/>
          </a:xfrm>
        </p:spPr>
        <p:txBody>
          <a:bodyPr/>
          <a:p>
            <a:r>
              <a:rPr lang="en-US" altLang="zh-CN"/>
              <a:t> 《纳税人跨县（市、区）提供建筑服务增值税征收管理暂行办法》      </a:t>
            </a:r>
            <a:r>
              <a:t>纳税人跨县（市、区）提供建筑服务，应按照财税〔2016〕36号文件规定的纳税义务发生时间和计税方法，向建筑服务发生地主管国税机关预缴税款，</a:t>
            </a:r>
            <a:r>
              <a:rPr>
                <a:solidFill>
                  <a:srgbClr val="FF0000"/>
                </a:solidFill>
              </a:rPr>
              <a:t>向机构所在地</a:t>
            </a:r>
            <a:r>
              <a:t>主管国税机关申报纳税。</a:t>
            </a:r>
            <a:r>
              <a:rPr>
                <a:sym typeface="+mn-ea"/>
              </a:rPr>
              <a:t>国家税务总局公告2016年第17号 </a:t>
            </a:r>
            <a:endParaRPr>
              <a:sym typeface="+mn-ea"/>
            </a:endParaRPr>
          </a:p>
          <a:p>
            <a:r>
              <a:rPr lang="en-US" altLang="zh-CN">
                <a:sym typeface="+mn-ea"/>
              </a:rPr>
              <a:t>纳税人在同一地级行政区范围内跨县（市、区）提供建筑服务，不适用《纳税人跨县（市、区）提供建筑服务增值税征收管理暂行办法》    总局公告2017年第11号</a:t>
            </a:r>
            <a:endParaRPr lang="en-US" altLang="zh-CN">
              <a:sym typeface="+mn-ea"/>
            </a:endParaRPr>
          </a:p>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标题 1"/>
          <p:cNvSpPr>
            <a:spLocks noGrp="1"/>
          </p:cNvSpPr>
          <p:nvPr>
            <p:ph type="title"/>
          </p:nvPr>
        </p:nvSpPr>
        <p:spPr>
          <a:xfrm>
            <a:off x="1136015" y="926465"/>
            <a:ext cx="10360660" cy="4445635"/>
          </a:xfrm>
        </p:spPr>
        <p:txBody>
          <a:bodyPr vert="horz" wrap="square" lIns="92075" tIns="46038" rIns="92075" bIns="46038" anchor="ctr" anchorCtr="0"/>
          <a:p>
            <a:pPr algn="l">
              <a:lnSpc>
                <a:spcPts val="7400"/>
              </a:lnSpc>
            </a:pPr>
            <a:r>
              <a:rPr lang="zh-CN" altLang="en-US" sz="4000" b="1" dirty="0">
                <a:latin typeface="微软雅黑" panose="020B0503020204020204" pitchFamily="34" charset="-122"/>
                <a:ea typeface="微软雅黑" panose="020B0503020204020204" pitchFamily="34" charset="-122"/>
              </a:rPr>
              <a:t>                        </a:t>
            </a:r>
            <a:r>
              <a:rPr lang="zh-CN" altLang="en-US" sz="4000" b="1" dirty="0">
                <a:solidFill>
                  <a:schemeClr val="tx1"/>
                </a:solidFill>
                <a:latin typeface="微软雅黑" panose="020B0503020204020204" pitchFamily="34" charset="-122"/>
                <a:ea typeface="微软雅黑" panose="020B0503020204020204" pitchFamily="34" charset="-122"/>
              </a:rPr>
              <a:t>主讲内容</a:t>
            </a:r>
            <a:br>
              <a:rPr lang="en-US" altLang="zh-CN" sz="4000" b="1" dirty="0">
                <a:solidFill>
                  <a:schemeClr val="tx1"/>
                </a:solidFill>
                <a:latin typeface="微软雅黑" panose="020B0503020204020204" pitchFamily="34" charset="-122"/>
                <a:ea typeface="微软雅黑" panose="020B0503020204020204" pitchFamily="34" charset="-122"/>
              </a:rPr>
            </a:br>
            <a:r>
              <a:rPr lang="zh-CN" altLang="en-US" sz="4000" b="1" dirty="0">
                <a:solidFill>
                  <a:schemeClr val="tx1"/>
                </a:solidFill>
                <a:latin typeface="微软雅黑" panose="020B0503020204020204" pitchFamily="34" charset="-122"/>
                <a:ea typeface="微软雅黑" panose="020B0503020204020204" pitchFamily="34" charset="-122"/>
              </a:rPr>
              <a:t>第</a:t>
            </a:r>
            <a:r>
              <a:rPr lang="zh-CN" altLang="en-US" sz="3600" b="1" dirty="0">
                <a:solidFill>
                  <a:schemeClr val="tx1"/>
                </a:solidFill>
                <a:latin typeface="微软雅黑" panose="020B0503020204020204" pitchFamily="34" charset="-122"/>
                <a:ea typeface="微软雅黑" panose="020B0503020204020204" pitchFamily="34" charset="-122"/>
              </a:rPr>
              <a:t>一篇    建筑施工行业增值税难点解析</a:t>
            </a:r>
            <a:br>
              <a:rPr lang="zh-CN" altLang="en-US" sz="3600" b="1" dirty="0">
                <a:solidFill>
                  <a:schemeClr val="tx1"/>
                </a:solidFill>
                <a:latin typeface="微软雅黑" panose="020B0503020204020204" pitchFamily="34" charset="-122"/>
                <a:ea typeface="微软雅黑" panose="020B0503020204020204" pitchFamily="34" charset="-122"/>
              </a:rPr>
            </a:br>
            <a:r>
              <a:rPr lang="zh-CN" altLang="en-US" sz="3600" b="1" dirty="0">
                <a:solidFill>
                  <a:schemeClr val="tx1"/>
                </a:solidFill>
                <a:latin typeface="微软雅黑" panose="020B0503020204020204" pitchFamily="34" charset="-122"/>
                <a:ea typeface="微软雅黑" panose="020B0503020204020204" pitchFamily="34" charset="-122"/>
                <a:sym typeface="+mn-ea"/>
              </a:rPr>
              <a:t>第二篇</a:t>
            </a:r>
            <a:r>
              <a:rPr lang="en-US" altLang="zh-CN" sz="3600" b="1" dirty="0">
                <a:solidFill>
                  <a:schemeClr val="tx1"/>
                </a:solidFill>
                <a:latin typeface="微软雅黑" panose="020B0503020204020204" pitchFamily="34" charset="-122"/>
                <a:ea typeface="微软雅黑" panose="020B0503020204020204" pitchFamily="34" charset="-122"/>
                <a:sym typeface="+mn-ea"/>
              </a:rPr>
              <a:t>    </a:t>
            </a:r>
            <a:r>
              <a:rPr lang="zh-CN" altLang="en-US" sz="3600" b="1" dirty="0">
                <a:solidFill>
                  <a:schemeClr val="tx1"/>
                </a:solidFill>
                <a:latin typeface="微软雅黑" panose="020B0503020204020204" pitchFamily="34" charset="-122"/>
                <a:ea typeface="微软雅黑" panose="020B0503020204020204" pitchFamily="34" charset="-122"/>
                <a:sym typeface="+mn-ea"/>
              </a:rPr>
              <a:t>建筑施工行业</a:t>
            </a:r>
            <a:r>
              <a:rPr lang="zh-CN" altLang="en-US" sz="3600" b="1" dirty="0">
                <a:solidFill>
                  <a:schemeClr val="tx1"/>
                </a:solidFill>
                <a:latin typeface="微软雅黑" panose="020B0503020204020204" pitchFamily="34" charset="-122"/>
                <a:ea typeface="微软雅黑" panose="020B0503020204020204" pitchFamily="34" charset="-122"/>
              </a:rPr>
              <a:t>企业所得税难点解析</a:t>
            </a:r>
            <a:br>
              <a:rPr lang="zh-CN" altLang="en-US" sz="3600" b="1" dirty="0">
                <a:solidFill>
                  <a:schemeClr val="tx1"/>
                </a:solidFill>
                <a:latin typeface="微软雅黑" panose="020B0503020204020204" pitchFamily="34" charset="-122"/>
                <a:ea typeface="微软雅黑" panose="020B0503020204020204" pitchFamily="34" charset="-122"/>
              </a:rPr>
            </a:br>
            <a:r>
              <a:rPr lang="zh-CN" altLang="en-US" sz="3600" b="1" dirty="0">
                <a:solidFill>
                  <a:schemeClr val="tx1"/>
                </a:solidFill>
                <a:latin typeface="微软雅黑" panose="020B0503020204020204" pitchFamily="34" charset="-122"/>
                <a:ea typeface="微软雅黑" panose="020B0503020204020204" pitchFamily="34" charset="-122"/>
              </a:rPr>
              <a:t>第三篇</a:t>
            </a:r>
            <a:r>
              <a:rPr lang="en-US" altLang="zh-CN" sz="3600" b="1" dirty="0">
                <a:solidFill>
                  <a:schemeClr val="tx1"/>
                </a:solidFill>
                <a:latin typeface="微软雅黑" panose="020B0503020204020204" pitchFamily="34" charset="-122"/>
                <a:ea typeface="微软雅黑" panose="020B0503020204020204" pitchFamily="34" charset="-122"/>
              </a:rPr>
              <a:t>    </a:t>
            </a:r>
            <a:r>
              <a:rPr lang="zh-CN" altLang="en-US" sz="3600" b="1" dirty="0">
                <a:solidFill>
                  <a:schemeClr val="tx1"/>
                </a:solidFill>
                <a:latin typeface="微软雅黑" panose="020B0503020204020204" pitchFamily="34" charset="-122"/>
                <a:ea typeface="微软雅黑" panose="020B0503020204020204" pitchFamily="34" charset="-122"/>
              </a:rPr>
              <a:t>农民工涉税问题</a:t>
            </a:r>
            <a:br>
              <a:rPr lang="zh-CN" altLang="en-US" sz="3600" b="1" dirty="0">
                <a:solidFill>
                  <a:schemeClr val="tx1"/>
                </a:solidFill>
                <a:latin typeface="微软雅黑" panose="020B0503020204020204" pitchFamily="34" charset="-122"/>
                <a:ea typeface="微软雅黑" panose="020B0503020204020204" pitchFamily="34" charset="-122"/>
                <a:sym typeface="+mn-ea"/>
              </a:rPr>
            </a:br>
            <a:br>
              <a:rPr lang="en-US" altLang="zh-CN" sz="3600" b="1" dirty="0">
                <a:solidFill>
                  <a:schemeClr val="tx1"/>
                </a:solidFill>
                <a:latin typeface="微软雅黑" panose="020B0503020204020204" pitchFamily="34" charset="-122"/>
                <a:ea typeface="微软雅黑" panose="020B0503020204020204" pitchFamily="34" charset="-122"/>
              </a:rPr>
            </a:br>
            <a:r>
              <a:rPr lang="en-US" altLang="zh-CN" sz="3600" b="1" dirty="0">
                <a:solidFill>
                  <a:schemeClr val="tx1"/>
                </a:solidFill>
                <a:latin typeface="微软雅黑" panose="020B0503020204020204" pitchFamily="34" charset="-122"/>
                <a:ea typeface="微软雅黑" panose="020B0503020204020204" pitchFamily="34" charset="-122"/>
              </a:rPr>
              <a:t> </a:t>
            </a:r>
            <a:endParaRPr lang="en-US" altLang="zh-CN" sz="360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r>
              <a:rPr lang="zh-CN" altLang="en-US" sz="3200" b="1" dirty="0">
                <a:solidFill>
                  <a:schemeClr val="tx1"/>
                </a:solidFill>
                <a:latin typeface="微软雅黑" panose="020B0503020204020204" pitchFamily="34" charset="-122"/>
                <a:ea typeface="微软雅黑" panose="020B0503020204020204" pitchFamily="34" charset="-122"/>
                <a:sym typeface="+mn-ea"/>
              </a:rPr>
              <a:t>三、 </a:t>
            </a:r>
            <a:r>
              <a:rPr lang="zh-CN" altLang="en-US" sz="3200" b="1" dirty="0">
                <a:solidFill>
                  <a:schemeClr val="tx1"/>
                </a:solidFill>
                <a:latin typeface="微软雅黑" panose="020B0503020204020204" pitchFamily="34" charset="-122"/>
                <a:ea typeface="微软雅黑" panose="020B0503020204020204" pitchFamily="34" charset="-122"/>
                <a:sym typeface="+mn-ea"/>
              </a:rPr>
              <a:t> 建筑业增值税征收管理</a:t>
            </a:r>
            <a:r>
              <a:rPr lang="en-US" altLang="zh-CN" sz="3200" b="1" dirty="0">
                <a:solidFill>
                  <a:schemeClr val="tx1"/>
                </a:solidFill>
                <a:latin typeface="微软雅黑" panose="020B0503020204020204" pitchFamily="34" charset="-122"/>
                <a:ea typeface="微软雅黑" panose="020B0503020204020204" pitchFamily="34" charset="-122"/>
                <a:sym typeface="+mn-ea"/>
              </a:rPr>
              <a:t> </a:t>
            </a:r>
            <a:endParaRPr lang="zh-CN" altLang="en-US" sz="3200" b="1" dirty="0">
              <a:solidFill>
                <a:schemeClr val="tx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839470" y="1121410"/>
            <a:ext cx="10626725" cy="4838065"/>
          </a:xfrm>
        </p:spPr>
        <p:txBody>
          <a:bodyPr/>
          <a:p>
            <a:r>
              <a:rPr lang="en-US" altLang="zh-CN" sz="2800"/>
              <a:t> 纳税人跨</a:t>
            </a:r>
            <a:r>
              <a:rPr lang="en-US" altLang="zh-CN" sz="2800">
                <a:sym typeface="+mn-ea"/>
              </a:rPr>
              <a:t>地级行政区</a:t>
            </a:r>
            <a:r>
              <a:rPr lang="en-US" altLang="zh-CN" sz="2800"/>
              <a:t>提供建筑服务，按照以下规定预缴税款：</a:t>
            </a:r>
            <a:endParaRPr lang="en-US" altLang="zh-CN" sz="2800"/>
          </a:p>
          <a:p>
            <a:r>
              <a:rPr lang="en-US" altLang="zh-CN" sz="2800"/>
              <a:t>（一）一般纳税人跨区提供建筑服务，适用一般计税方法计税的，以取得的全部价款和价外费用扣除支付的分包款后的余额，按照2%的预征率计算应预缴税款。</a:t>
            </a:r>
            <a:endParaRPr lang="en-US" altLang="zh-CN" sz="2800"/>
          </a:p>
          <a:p>
            <a:r>
              <a:rPr lang="en-US" altLang="zh-CN" sz="2800"/>
              <a:t>（二）一般纳税人跨区提供建筑服务，选择适用简易计税方法计税的，以取得的全部价款和价外费用扣除支付的分包款后的余额，按照3%的征收率计算应预缴税款。</a:t>
            </a:r>
            <a:endParaRPr lang="en-US" altLang="zh-CN" sz="2800"/>
          </a:p>
          <a:p>
            <a:r>
              <a:rPr lang="en-US" altLang="zh-CN" sz="2800"/>
              <a:t>（三）小规模纳税人跨区提供建筑服务，以取得的全部价款和价外费用扣除支付的分包款后的余额，按照3%的征收率计算应预缴税款。</a:t>
            </a:r>
            <a:r>
              <a:rPr lang="en-US" altLang="zh-CN"/>
              <a:t>  </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r>
              <a:rPr lang="zh-CN" altLang="en-US" sz="3200" b="1" dirty="0">
                <a:solidFill>
                  <a:schemeClr val="tx1"/>
                </a:solidFill>
                <a:latin typeface="微软雅黑" panose="020B0503020204020204" pitchFamily="34" charset="-122"/>
                <a:ea typeface="微软雅黑" panose="020B0503020204020204" pitchFamily="34" charset="-122"/>
                <a:sym typeface="+mn-ea"/>
              </a:rPr>
              <a:t>三、 </a:t>
            </a:r>
            <a:r>
              <a:rPr lang="zh-CN" altLang="en-US" sz="3200" b="1" dirty="0">
                <a:solidFill>
                  <a:schemeClr val="tx1"/>
                </a:solidFill>
                <a:latin typeface="微软雅黑" panose="020B0503020204020204" pitchFamily="34" charset="-122"/>
                <a:ea typeface="微软雅黑" panose="020B0503020204020204" pitchFamily="34" charset="-122"/>
                <a:sym typeface="+mn-ea"/>
              </a:rPr>
              <a:t> 建筑业增值税征收管理</a:t>
            </a:r>
            <a:r>
              <a:rPr lang="en-US" altLang="zh-CN" sz="3200" b="1" dirty="0">
                <a:solidFill>
                  <a:schemeClr val="tx1"/>
                </a:solidFill>
                <a:latin typeface="微软雅黑" panose="020B0503020204020204" pitchFamily="34" charset="-122"/>
                <a:ea typeface="微软雅黑" panose="020B0503020204020204" pitchFamily="34" charset="-122"/>
                <a:sym typeface="+mn-ea"/>
              </a:rPr>
              <a:t> </a:t>
            </a:r>
            <a:endParaRPr lang="zh-CN" altLang="en-US" sz="3200" b="1" dirty="0">
              <a:solidFill>
                <a:schemeClr val="tx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839470" y="1121410"/>
            <a:ext cx="10626725" cy="4838065"/>
          </a:xfrm>
        </p:spPr>
        <p:txBody>
          <a:bodyPr/>
          <a:p>
            <a:r>
              <a:rPr lang="en-US" altLang="zh-CN"/>
              <a:t> </a:t>
            </a:r>
            <a:r>
              <a:t>纳税人跨区提供建筑服务，按照以下公式计算应预缴税款：</a:t>
            </a:r>
          </a:p>
          <a:p>
            <a:r>
              <a:t>（一）适用一般计税方法计税的，应预缴税款=(全部价款和价外费用-支付的分包款) ÷(1+</a:t>
            </a:r>
            <a:r>
              <a:rPr lang="en-US"/>
              <a:t>9</a:t>
            </a:r>
            <a:r>
              <a:t>%)×2%</a:t>
            </a:r>
          </a:p>
          <a:p>
            <a:r>
              <a:t>（二）适用简易计税方法计税的，应预缴税款=(全部价款和价外费用-支付的分包款) ÷(1+3%)×3%</a:t>
            </a:r>
          </a:p>
          <a:p>
            <a:r>
              <a:t>纳税人取得的全部价款和价外费用扣除支付的分包款后的余额为负数的，可结转下次预缴税款时继续扣除。</a:t>
            </a:r>
          </a:p>
          <a:p>
            <a:r>
              <a:t>　纳税人应按照工程项目分别计算应预缴税款，分别预缴。</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r>
              <a:rPr lang="zh-CN" altLang="en-US" sz="3200" b="1" dirty="0">
                <a:solidFill>
                  <a:schemeClr val="tx1"/>
                </a:solidFill>
                <a:latin typeface="微软雅黑" panose="020B0503020204020204" pitchFamily="34" charset="-122"/>
                <a:ea typeface="微软雅黑" panose="020B0503020204020204" pitchFamily="34" charset="-122"/>
                <a:sym typeface="+mn-ea"/>
              </a:rPr>
              <a:t>三、 </a:t>
            </a:r>
            <a:r>
              <a:rPr lang="zh-CN" altLang="en-US" sz="3200" b="1" dirty="0">
                <a:solidFill>
                  <a:schemeClr val="tx1"/>
                </a:solidFill>
                <a:latin typeface="微软雅黑" panose="020B0503020204020204" pitchFamily="34" charset="-122"/>
                <a:ea typeface="微软雅黑" panose="020B0503020204020204" pitchFamily="34" charset="-122"/>
                <a:sym typeface="+mn-ea"/>
              </a:rPr>
              <a:t> 建筑业增值税征收管理</a:t>
            </a:r>
            <a:r>
              <a:rPr lang="en-US" altLang="zh-CN" sz="3200" b="1" dirty="0">
                <a:solidFill>
                  <a:schemeClr val="tx1"/>
                </a:solidFill>
                <a:latin typeface="微软雅黑" panose="020B0503020204020204" pitchFamily="34" charset="-122"/>
                <a:ea typeface="微软雅黑" panose="020B0503020204020204" pitchFamily="34" charset="-122"/>
                <a:sym typeface="+mn-ea"/>
              </a:rPr>
              <a:t> </a:t>
            </a:r>
            <a:endParaRPr lang="zh-CN" altLang="zh-CN" sz="3200" b="1" dirty="0">
              <a:solidFill>
                <a:schemeClr val="tx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839470" y="1121410"/>
            <a:ext cx="10626725" cy="4838065"/>
          </a:xfrm>
        </p:spPr>
        <p:txBody>
          <a:bodyPr/>
          <a:p>
            <a:r>
              <a:rPr lang="en-US" altLang="zh-CN"/>
              <a:t> </a:t>
            </a:r>
            <a:r>
              <a:t>纳税人从取得的全部价款和价外费用中扣除支付的分包款，应当取得符合法律、行政法规和国家税务总局规定的合法有效凭证，否则不得扣除。上述凭证是指：</a:t>
            </a:r>
          </a:p>
          <a:p>
            <a:r>
              <a:t>（一）从分包方取得的2016年4月30日前开具的建筑业营业税发票。上述建筑业营业税发票在2016年6月30日前可作为预缴税款的扣除凭证。</a:t>
            </a:r>
          </a:p>
          <a:p>
            <a:r>
              <a:t>（二）从分包方取得的2016年5月1日后开具的，备注栏注明建筑服务发生地所在县（市、区）、项目名称的增值税发票。</a:t>
            </a:r>
          </a:p>
          <a:p>
            <a:r>
              <a:t>（三）国家税务总局规定的其他凭证。</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r>
              <a:rPr lang="zh-CN" altLang="en-US" sz="3200" b="1" dirty="0">
                <a:solidFill>
                  <a:schemeClr val="tx1"/>
                </a:solidFill>
                <a:latin typeface="微软雅黑" panose="020B0503020204020204" pitchFamily="34" charset="-122"/>
                <a:ea typeface="微软雅黑" panose="020B0503020204020204" pitchFamily="34" charset="-122"/>
                <a:sym typeface="+mn-ea"/>
              </a:rPr>
              <a:t>三、 </a:t>
            </a:r>
            <a:r>
              <a:rPr lang="zh-CN" altLang="en-US" sz="3200" b="1" dirty="0">
                <a:solidFill>
                  <a:schemeClr val="tx1"/>
                </a:solidFill>
                <a:latin typeface="微软雅黑" panose="020B0503020204020204" pitchFamily="34" charset="-122"/>
                <a:ea typeface="微软雅黑" panose="020B0503020204020204" pitchFamily="34" charset="-122"/>
                <a:sym typeface="+mn-ea"/>
              </a:rPr>
              <a:t> 建筑业增值税征收管理</a:t>
            </a:r>
            <a:r>
              <a:rPr lang="en-US" altLang="zh-CN" sz="3200" b="1" dirty="0">
                <a:solidFill>
                  <a:schemeClr val="tx1"/>
                </a:solidFill>
                <a:latin typeface="微软雅黑" panose="020B0503020204020204" pitchFamily="34" charset="-122"/>
                <a:ea typeface="微软雅黑" panose="020B0503020204020204" pitchFamily="34" charset="-122"/>
                <a:sym typeface="+mn-ea"/>
              </a:rPr>
              <a:t> </a:t>
            </a:r>
            <a:endParaRPr lang="zh-CN" altLang="zh-CN" sz="3200" b="1" dirty="0">
              <a:solidFill>
                <a:schemeClr val="tx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839470" y="1121410"/>
            <a:ext cx="10626725" cy="4838065"/>
          </a:xfrm>
        </p:spPr>
        <p:txBody>
          <a:bodyPr/>
          <a:p>
            <a:r>
              <a:rPr lang="en-US" altLang="zh-CN"/>
              <a:t> </a:t>
            </a:r>
            <a:r>
              <a:rPr lang="en-US"/>
              <a:t> 总局公告2017年第11号</a:t>
            </a:r>
            <a:endParaRPr lang="en-US"/>
          </a:p>
          <a:p>
            <a:r>
              <a:rPr lang="en-US"/>
              <a:t>二、建筑企业与发包方签订建筑合同后，以内部授权或者三方</a:t>
            </a:r>
            <a:r>
              <a:rPr lang="en-US">
                <a:solidFill>
                  <a:srgbClr val="FF0000"/>
                </a:solidFill>
              </a:rPr>
              <a:t>协议</a:t>
            </a:r>
            <a:r>
              <a:rPr lang="en-US"/>
              <a:t>等方式，</a:t>
            </a:r>
            <a:r>
              <a:rPr lang="en-US">
                <a:solidFill>
                  <a:srgbClr val="FF0000"/>
                </a:solidFill>
              </a:rPr>
              <a:t>授权集团内</a:t>
            </a:r>
            <a:r>
              <a:rPr lang="en-US"/>
              <a:t>其他纳税人（以下称“第三方”）为发包方提供建筑服务，并由第三方直接与发包方结算工程款的，由第三方缴纳增值税并向发包方开具增值税发票，与发包方签订建筑合同的建筑企业不缴纳增值税。发包方可凭实际提供建筑服务的纳税人开具的增值税专用发票抵扣进项税额。</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r>
              <a:rPr lang="zh-CN" altLang="en-US" sz="3200" b="1" dirty="0">
                <a:solidFill>
                  <a:schemeClr val="tx1"/>
                </a:solidFill>
                <a:latin typeface="微软雅黑" panose="020B0503020204020204" pitchFamily="34" charset="-122"/>
                <a:ea typeface="微软雅黑" panose="020B0503020204020204" pitchFamily="34" charset="-122"/>
                <a:sym typeface="+mn-ea"/>
              </a:rPr>
              <a:t>三、 </a:t>
            </a:r>
            <a:r>
              <a:rPr lang="zh-CN" altLang="en-US" sz="3200" b="1" dirty="0">
                <a:solidFill>
                  <a:schemeClr val="tx1"/>
                </a:solidFill>
                <a:latin typeface="微软雅黑" panose="020B0503020204020204" pitchFamily="34" charset="-122"/>
                <a:ea typeface="微软雅黑" panose="020B0503020204020204" pitchFamily="34" charset="-122"/>
                <a:sym typeface="+mn-ea"/>
              </a:rPr>
              <a:t> 建筑业增值税征收管理</a:t>
            </a:r>
            <a:r>
              <a:rPr lang="en-US" altLang="zh-CN" sz="3200" b="1" dirty="0">
                <a:solidFill>
                  <a:schemeClr val="tx1"/>
                </a:solidFill>
                <a:latin typeface="微软雅黑" panose="020B0503020204020204" pitchFamily="34" charset="-122"/>
                <a:ea typeface="微软雅黑" panose="020B0503020204020204" pitchFamily="34" charset="-122"/>
                <a:sym typeface="+mn-ea"/>
              </a:rPr>
              <a:t> </a:t>
            </a:r>
            <a:endParaRPr lang="zh-CN" altLang="en-US" sz="3200" b="1" dirty="0">
              <a:solidFill>
                <a:schemeClr val="tx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839470" y="1121410"/>
            <a:ext cx="10626725" cy="4838065"/>
          </a:xfrm>
        </p:spPr>
        <p:txBody>
          <a:bodyPr/>
          <a:p>
            <a:r>
              <a:rPr lang="en-US" altLang="zh-CN" sz="2800"/>
              <a:t> 纳税人跨区提供建筑服务，在向建筑服务发生地主管国税机关预缴税款时，需提交以下资料：</a:t>
            </a:r>
            <a:endParaRPr lang="en-US" altLang="zh-CN" sz="2800"/>
          </a:p>
          <a:p>
            <a:r>
              <a:rPr lang="en-US" altLang="zh-CN" sz="2800"/>
              <a:t>　　（一）《增值税预缴税款表》；</a:t>
            </a:r>
            <a:endParaRPr lang="en-US" altLang="zh-CN" sz="2800"/>
          </a:p>
          <a:p>
            <a:r>
              <a:rPr lang="en-US" altLang="zh-CN" sz="2800"/>
              <a:t>　　（二）与发包方签订的建筑合同原件及复印件；</a:t>
            </a:r>
            <a:endParaRPr lang="en-US" altLang="zh-CN" sz="2800"/>
          </a:p>
          <a:p>
            <a:r>
              <a:rPr lang="en-US" altLang="zh-CN" sz="2800"/>
              <a:t>　　（三）与分包方签订的分包合同原件及复印件；</a:t>
            </a:r>
            <a:endParaRPr lang="en-US" altLang="zh-CN" sz="2800"/>
          </a:p>
          <a:p>
            <a:r>
              <a:rPr lang="en-US" altLang="zh-CN" sz="2800"/>
              <a:t>　　（四）从分包方取得的发票原件及复印件。</a:t>
            </a:r>
            <a:endParaRPr lang="en-US" altLang="zh-CN"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r>
              <a:rPr lang="zh-CN" altLang="en-US" sz="3200" b="1" dirty="0">
                <a:solidFill>
                  <a:schemeClr val="tx1"/>
                </a:solidFill>
                <a:latin typeface="微软雅黑" panose="020B0503020204020204" pitchFamily="34" charset="-122"/>
                <a:ea typeface="微软雅黑" panose="020B0503020204020204" pitchFamily="34" charset="-122"/>
                <a:sym typeface="+mn-ea"/>
              </a:rPr>
              <a:t>三、 </a:t>
            </a:r>
            <a:r>
              <a:rPr lang="zh-CN" altLang="en-US" sz="3200" b="1" dirty="0">
                <a:solidFill>
                  <a:schemeClr val="tx1"/>
                </a:solidFill>
                <a:latin typeface="微软雅黑" panose="020B0503020204020204" pitchFamily="34" charset="-122"/>
                <a:ea typeface="微软雅黑" panose="020B0503020204020204" pitchFamily="34" charset="-122"/>
                <a:sym typeface="+mn-ea"/>
              </a:rPr>
              <a:t> 建筑业增值税征收管理</a:t>
            </a:r>
            <a:r>
              <a:rPr lang="en-US" altLang="zh-CN" sz="3200" b="1" dirty="0">
                <a:solidFill>
                  <a:schemeClr val="tx1"/>
                </a:solidFill>
                <a:latin typeface="微软雅黑" panose="020B0503020204020204" pitchFamily="34" charset="-122"/>
                <a:ea typeface="微软雅黑" panose="020B0503020204020204" pitchFamily="34" charset="-122"/>
                <a:sym typeface="+mn-ea"/>
              </a:rPr>
              <a:t> </a:t>
            </a:r>
            <a:endParaRPr lang="zh-CN" altLang="en-US" sz="3200" b="1" dirty="0">
              <a:solidFill>
                <a:schemeClr val="tx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839470" y="1121410"/>
            <a:ext cx="10626725" cy="4838065"/>
          </a:xfrm>
        </p:spPr>
        <p:txBody>
          <a:bodyPr/>
          <a:p>
            <a:r>
              <a:rPr lang="en-US" altLang="zh-CN" sz="2800"/>
              <a:t> 纳税人跨区提供建筑服务，向建筑服务发生地主管国税机关预缴的增值税税款，可以在当期增值税应纳税额中抵减，抵减不完的，结转下期继续抵减。</a:t>
            </a:r>
            <a:endParaRPr lang="en-US" altLang="zh-CN" sz="2800"/>
          </a:p>
          <a:p>
            <a:r>
              <a:rPr lang="en-US" altLang="zh-CN" sz="2800"/>
              <a:t>　纳税人以预缴税款抵减应纳税额，应以完税凭证作为合法有效凭证。</a:t>
            </a:r>
            <a:endParaRPr lang="en-US" altLang="zh-CN" sz="2800"/>
          </a:p>
          <a:p>
            <a:r>
              <a:rPr lang="en-US" altLang="zh-CN" sz="2800"/>
              <a:t>对跨区提供的建筑服务，纳税人应自行建立预缴税款台账，区分不同县（市、区）和项目逐笔登记全部收入、支付的分包款、已扣除的分包款、扣除分包款的发票号码、已预缴税款以及预缴税款的完税凭证号码等相关内容，留存备查。</a:t>
            </a:r>
            <a:endParaRPr lang="en-US" altLang="zh-CN"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r>
              <a:rPr lang="zh-CN" altLang="en-US" sz="3200" b="1" dirty="0">
                <a:solidFill>
                  <a:schemeClr val="tx1"/>
                </a:solidFill>
                <a:latin typeface="微软雅黑" panose="020B0503020204020204" pitchFamily="34" charset="-122"/>
                <a:ea typeface="微软雅黑" panose="020B0503020204020204" pitchFamily="34" charset="-122"/>
                <a:sym typeface="+mn-ea"/>
              </a:rPr>
              <a:t>三、 </a:t>
            </a:r>
            <a:r>
              <a:rPr lang="zh-CN" altLang="en-US" sz="3200" b="1" dirty="0">
                <a:solidFill>
                  <a:schemeClr val="tx1"/>
                </a:solidFill>
                <a:latin typeface="微软雅黑" panose="020B0503020204020204" pitchFamily="34" charset="-122"/>
                <a:ea typeface="微软雅黑" panose="020B0503020204020204" pitchFamily="34" charset="-122"/>
                <a:sym typeface="+mn-ea"/>
              </a:rPr>
              <a:t> 建筑业增值税征收管理</a:t>
            </a:r>
            <a:r>
              <a:rPr lang="en-US" altLang="zh-CN" sz="3200" b="1" dirty="0">
                <a:solidFill>
                  <a:schemeClr val="tx1"/>
                </a:solidFill>
                <a:latin typeface="微软雅黑" panose="020B0503020204020204" pitchFamily="34" charset="-122"/>
                <a:ea typeface="微软雅黑" panose="020B0503020204020204" pitchFamily="34" charset="-122"/>
                <a:sym typeface="+mn-ea"/>
              </a:rPr>
              <a:t> </a:t>
            </a:r>
            <a:endParaRPr lang="zh-CN" altLang="en-US" sz="3200" b="1" dirty="0">
              <a:solidFill>
                <a:schemeClr val="tx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839470" y="1121410"/>
            <a:ext cx="10626725" cy="4838065"/>
          </a:xfrm>
        </p:spPr>
        <p:txBody>
          <a:bodyPr/>
          <a:p>
            <a:r>
              <a:rPr lang="en-US" altLang="zh-CN" sz="2800"/>
              <a:t>  纳税人跨区提供建筑服务，按照本办法应向建筑服务发生地主管国税机关预缴税款而自应当预缴之月起超过6个月没有预缴税款的，由机构所在地主管国税机关按照《中华人民共和国税收征收管理法》及相关规定进行处理。</a:t>
            </a:r>
            <a:endParaRPr lang="en-US" altLang="zh-CN" sz="2800"/>
          </a:p>
          <a:p>
            <a:r>
              <a:rPr lang="en-US" altLang="zh-CN" sz="2800"/>
              <a:t>　纳税人跨县（市、区）提供建筑服务，未按照本办法缴纳税款的，由机构所在地主管国税机关按照《中华人民共和国税收征收管理法》及相关规定进行处理。</a:t>
            </a:r>
            <a:endParaRPr lang="en-US" altLang="zh-CN" sz="2800"/>
          </a:p>
          <a:p>
            <a:r>
              <a:rPr lang="en-US" altLang="zh-CN" sz="2800"/>
              <a:t>第三十二条  纳税人未按照规定期限缴纳税款的，扣缴义务人未按照规定期限解缴税款的，税务机关除责令限期缴纳外，从滞纳税款之日起，按日加收滞纳税款万分之五的滞纳金。</a:t>
            </a:r>
            <a:endParaRPr lang="en-US" altLang="zh-CN" sz="2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r>
              <a:rPr lang="zh-CN" altLang="en-US" sz="3200" b="1" dirty="0">
                <a:solidFill>
                  <a:schemeClr val="tx1"/>
                </a:solidFill>
                <a:latin typeface="微软雅黑" panose="020B0503020204020204" pitchFamily="34" charset="-122"/>
                <a:ea typeface="微软雅黑" panose="020B0503020204020204" pitchFamily="34" charset="-122"/>
                <a:sym typeface="+mn-ea"/>
              </a:rPr>
              <a:t>三、 </a:t>
            </a:r>
            <a:r>
              <a:rPr lang="zh-CN" altLang="en-US" sz="3200" b="1" dirty="0">
                <a:solidFill>
                  <a:schemeClr val="tx1"/>
                </a:solidFill>
                <a:latin typeface="微软雅黑" panose="020B0503020204020204" pitchFamily="34" charset="-122"/>
                <a:ea typeface="微软雅黑" panose="020B0503020204020204" pitchFamily="34" charset="-122"/>
                <a:sym typeface="+mn-ea"/>
              </a:rPr>
              <a:t> 建筑业增值税征收管理</a:t>
            </a:r>
            <a:r>
              <a:rPr lang="en-US" altLang="zh-CN" sz="3200" b="1" dirty="0">
                <a:solidFill>
                  <a:schemeClr val="tx1"/>
                </a:solidFill>
                <a:latin typeface="微软雅黑" panose="020B0503020204020204" pitchFamily="34" charset="-122"/>
                <a:ea typeface="微软雅黑" panose="020B0503020204020204" pitchFamily="34" charset="-122"/>
                <a:sym typeface="+mn-ea"/>
              </a:rPr>
              <a:t> </a:t>
            </a:r>
            <a:endParaRPr lang="zh-CN" altLang="en-US" sz="3200" b="1" dirty="0">
              <a:solidFill>
                <a:schemeClr val="tx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839470" y="1121410"/>
            <a:ext cx="10626725" cy="4838065"/>
          </a:xfrm>
        </p:spPr>
        <p:txBody>
          <a:bodyPr/>
          <a:p>
            <a:r>
              <a:rPr lang="en-US" altLang="zh-CN" sz="2800"/>
              <a:t>  第六十二条  纳税人未按照规定的期限办理纳税申报和报送纳税资料的，或者扣缴义务人未按照规定的期限向税务机关报送代扣代缴、代收代缴税款报告表和有关资料的，由税务机关责令限期改正，可以处二千元以下的罚款；情节严重的，可以处二千元以上一万元以下的罚款。 </a:t>
            </a:r>
            <a:endParaRPr lang="en-US" altLang="zh-CN"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四、建筑业兼营和混合销售</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ltLang="zh-CN"/>
              <a:t> </a:t>
            </a:r>
            <a:r>
              <a:rPr lang="zh-CN" altLang="en-US"/>
              <a:t>兼营：指</a:t>
            </a:r>
            <a:r>
              <a:rPr lang="en-US" altLang="zh-CN"/>
              <a:t>纳税人的经营中既包括销售货物和加工修理修配劳务，又包括销售服务、无形资产和</a:t>
            </a:r>
            <a:r>
              <a:rPr lang="zh-CN" altLang="en-US"/>
              <a:t>不动</a:t>
            </a:r>
            <a:r>
              <a:rPr lang="en-US" altLang="zh-CN"/>
              <a:t>产的行为。兼营</a:t>
            </a:r>
            <a:r>
              <a:rPr lang="zh-CN" altLang="en-US"/>
              <a:t>问题处理的关键是：不</a:t>
            </a:r>
            <a:r>
              <a:rPr lang="en-US" altLang="zh-CN"/>
              <a:t>同的经营行为，如果能够分开核算，应分别</a:t>
            </a:r>
            <a:r>
              <a:rPr lang="zh-CN" altLang="en-US"/>
              <a:t>按</a:t>
            </a:r>
            <a:r>
              <a:rPr lang="en-US" altLang="zh-CN"/>
              <a:t>照各自的税率或征收率交税；如果</a:t>
            </a:r>
            <a:r>
              <a:rPr lang="zh-CN" altLang="en-US"/>
              <a:t>不</a:t>
            </a:r>
            <a:r>
              <a:rPr lang="en-US" altLang="zh-CN"/>
              <a:t>能分开核算，从高适用税率</a:t>
            </a:r>
            <a:r>
              <a:rPr lang="zh-CN" altLang="en-US"/>
              <a:t>。</a:t>
            </a:r>
            <a:endParaRPr lang="zh-CN" altLang="en-US"/>
          </a:p>
          <a:p>
            <a:r>
              <a:rPr lang="zh-CN" altLang="en-US"/>
              <a:t>（</a:t>
            </a:r>
            <a:r>
              <a:rPr lang="en-US" altLang="zh-CN"/>
              <a:t>36</a:t>
            </a:r>
            <a:r>
              <a:rPr lang="zh-CN" altLang="en-US"/>
              <a:t>号附件一）第三十九条 纳税人兼营销售货物、劳务、服务、无形资产或者不动产，适用不同税率或者征收率的，应当分别核算适用不同税率或者征收率的销售额；未分别核算的，从高适用税率。</a:t>
            </a: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四、</a:t>
            </a:r>
            <a:r>
              <a:rPr lang="zh-CN" altLang="en-US" sz="3200" b="1" dirty="0">
                <a:solidFill>
                  <a:schemeClr val="tx1"/>
                </a:solidFill>
                <a:latin typeface="微软雅黑" panose="020B0503020204020204" pitchFamily="34" charset="-122"/>
                <a:ea typeface="微软雅黑" panose="020B0503020204020204" pitchFamily="34" charset="-122"/>
                <a:sym typeface="+mn-ea"/>
              </a:rPr>
              <a:t>建筑业兼营和混合销售</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ltLang="zh-CN"/>
              <a:t> </a:t>
            </a:r>
            <a:r>
              <a:rPr lang="zh-CN" altLang="en-US"/>
              <a:t>混合销售：指一项销售行为既涉及货物又涉及服务。理解的关键一是必须是一项销售行为；二是必须同时涉及货物和服务。混合销售按照主营判断适用税率。</a:t>
            </a:r>
            <a:endParaRPr lang="zh-CN" altLang="en-US"/>
          </a:p>
          <a:p>
            <a:r>
              <a:rPr lang="zh-CN" altLang="en-US"/>
              <a:t>第四十条 一项销售行为如果既涉及服务又涉及货物，为混合销售。从事货物的生产、批发或者零售的单位和个体工商户的混合销售行为，按照销售货物缴纳增值税；其他单位和个体工商户的混合销售行为，按照销售服务缴纳增值税。</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
          <p:cNvSpPr>
            <a:spLocks noGrp="1"/>
          </p:cNvSpPr>
          <p:nvPr>
            <p:ph type="title"/>
          </p:nvPr>
        </p:nvSpPr>
        <p:spPr>
          <a:xfrm>
            <a:off x="2152650" y="365125"/>
            <a:ext cx="7886700" cy="771525"/>
          </a:xfrm>
        </p:spPr>
        <p:txBody>
          <a:bodyPr vert="horz" lIns="91440" tIns="45720" rIns="91440" bIns="45720" anchor="t" anchorCtr="0"/>
          <a:p>
            <a:r>
              <a:rPr lang="en-US" altLang="zh-CN" sz="3200" b="1"/>
              <a:t>     </a:t>
            </a:r>
            <a:r>
              <a:rPr lang="zh-CN" sz="3200" b="1"/>
              <a:t>第一篇建筑施工业增值税难点解析</a:t>
            </a:r>
            <a:endParaRPr lang="zh-CN" sz="3200" b="1"/>
          </a:p>
        </p:txBody>
      </p:sp>
      <p:sp>
        <p:nvSpPr>
          <p:cNvPr id="25602" name="日期占位符 3"/>
          <p:cNvSpPr>
            <a:spLocks noGrp="1"/>
          </p:cNvSpPr>
          <p:nvPr>
            <p:ph type="dt" sz="half" idx="10"/>
          </p:nvPr>
        </p:nvSpPr>
        <p:spPr>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600" b="0"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600" b="0"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600" b="0"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600" b="0"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600" b="0" i="0" u="none" kern="1200" baseline="0">
                <a:solidFill>
                  <a:schemeClr val="tx1"/>
                </a:solidFill>
                <a:latin typeface="Times New Roman" panose="02020603050405020304" pitchFamily="18" charset="0"/>
                <a:ea typeface="黑体" panose="02010609060101010101" pitchFamily="49" charset="-122"/>
                <a:cs typeface="+mn-cs"/>
              </a:defRPr>
            </a:lvl5pPr>
          </a:lstStyle>
          <a:p>
            <a:pPr lvl="0" indent="0" defTabSz="914400">
              <a:buFont typeface="Arial" panose="020B0604020202020204" pitchFamily="34" charset="0"/>
              <a:buChar char="•"/>
            </a:pPr>
            <a:r>
              <a:rPr lang="zh-CN" altLang="en-US" sz="1200">
                <a:solidFill>
                  <a:srgbClr val="898989"/>
                </a:solidFill>
                <a:latin typeface="Arial" panose="020B0604020202020204" pitchFamily="34" charset="0"/>
                <a:ea typeface="宋体" panose="02010600030101010101" pitchFamily="2" charset="-122"/>
              </a:rPr>
              <a:t>山东天永信版权所有</a:t>
            </a:r>
            <a:endParaRPr lang="zh-CN" altLang="en-US" sz="1200">
              <a:solidFill>
                <a:srgbClr val="898989"/>
              </a:solidFill>
              <a:latin typeface="Arial" panose="020B0604020202020204" pitchFamily="34" charset="0"/>
              <a:ea typeface="宋体" panose="02010600030101010101" pitchFamily="2" charset="-122"/>
            </a:endParaRPr>
          </a:p>
        </p:txBody>
      </p:sp>
      <p:pic>
        <p:nvPicPr>
          <p:cNvPr id="25603" name="内容占位符 6" descr="IMG_20171017_094902"/>
          <p:cNvPicPr>
            <a:picLocks noGrp="1" noChangeAspect="1"/>
          </p:cNvPicPr>
          <p:nvPr>
            <p:ph idx="1"/>
          </p:nvPr>
        </p:nvPicPr>
        <p:blipFill>
          <a:blip r:embed="rId1"/>
          <a:stretch>
            <a:fillRect/>
          </a:stretch>
        </p:blipFill>
        <p:spPr>
          <a:xfrm>
            <a:off x="2012950" y="1218565"/>
            <a:ext cx="8037830" cy="4958715"/>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四、兼营和混合销售</a:t>
            </a:r>
            <a:r>
              <a:rPr lang="en-US" altLang="zh-CN" sz="3200" b="1" dirty="0">
                <a:solidFill>
                  <a:schemeClr val="tx1"/>
                </a:solidFill>
                <a:latin typeface="微软雅黑" panose="020B0503020204020204" pitchFamily="34" charset="-122"/>
                <a:ea typeface="微软雅黑" panose="020B0503020204020204" pitchFamily="34" charset="-122"/>
              </a:rPr>
              <a:t>——</a:t>
            </a:r>
            <a:r>
              <a:rPr lang="zh-CN" altLang="en-US" sz="3200" b="1" dirty="0">
                <a:solidFill>
                  <a:schemeClr val="tx1"/>
                </a:solidFill>
                <a:latin typeface="微软雅黑" panose="020B0503020204020204" pitchFamily="34" charset="-122"/>
                <a:ea typeface="微软雅黑" panose="020B0503020204020204" pitchFamily="34" charset="-122"/>
                <a:sym typeface="+mn-ea"/>
              </a:rPr>
              <a:t>总局公告2017年第11号</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ltLang="zh-CN"/>
              <a:t>一、纳税人销售活动板房、机器设备、钢结构件等自产货物的同时提供建筑、安装服务，不属于《营业税改征增值税试点实施办法》（财税〔2016〕36号文件印发）第四十条规定的混合销售，应</a:t>
            </a:r>
            <a:r>
              <a:rPr lang="en-US" altLang="zh-CN">
                <a:solidFill>
                  <a:srgbClr val="FF0000"/>
                </a:solidFill>
              </a:rPr>
              <a:t>分别核算</a:t>
            </a:r>
            <a:r>
              <a:rPr lang="en-US" altLang="zh-CN"/>
              <a:t>货物和建筑服务的销售额，分别适用不同的税率或者征收率。 </a:t>
            </a:r>
            <a:endParaRPr lang="en-US" altLang="zh-CN"/>
          </a:p>
          <a:p>
            <a:r>
              <a:rPr lang="zh-CN" altLang="en-US"/>
              <a:t>提示：</a:t>
            </a:r>
            <a:r>
              <a:rPr lang="en-US" altLang="zh-CN"/>
              <a:t>在签订合同时明确货物价值以及建筑服务的价值，依次分别按不同的税率或者征收率计算应纳增值税。</a:t>
            </a:r>
            <a:endParaRPr lang="en-US" altLang="zh-C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四、兼营和混合销售</a:t>
            </a:r>
            <a:r>
              <a:rPr lang="en-US" altLang="zh-CN" sz="3200" b="1" dirty="0">
                <a:solidFill>
                  <a:schemeClr val="tx1"/>
                </a:solidFill>
                <a:latin typeface="微软雅黑" panose="020B0503020204020204" pitchFamily="34" charset="-122"/>
                <a:ea typeface="微软雅黑" panose="020B0503020204020204" pitchFamily="34" charset="-122"/>
              </a:rPr>
              <a:t>——</a:t>
            </a:r>
            <a:r>
              <a:rPr lang="zh-CN" altLang="en-US" sz="3200" b="1" dirty="0">
                <a:solidFill>
                  <a:schemeClr val="tx1"/>
                </a:solidFill>
                <a:latin typeface="微软雅黑" panose="020B0503020204020204" pitchFamily="34" charset="-122"/>
                <a:ea typeface="微软雅黑" panose="020B0503020204020204" pitchFamily="34" charset="-122"/>
              </a:rPr>
              <a:t>总局公告2018年第42号</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六、一般纳税人销售</a:t>
            </a:r>
            <a:r>
              <a:rPr lang="en-US">
                <a:solidFill>
                  <a:srgbClr val="FF0000"/>
                </a:solidFill>
              </a:rPr>
              <a:t>自产机器设备</a:t>
            </a:r>
            <a:r>
              <a:rPr lang="en-US"/>
              <a:t>的同时提供安装服务，应</a:t>
            </a:r>
            <a:r>
              <a:rPr lang="en-US">
                <a:solidFill>
                  <a:srgbClr val="FF0000"/>
                </a:solidFill>
              </a:rPr>
              <a:t>分别核算</a:t>
            </a:r>
            <a:r>
              <a:rPr lang="en-US"/>
              <a:t>机器设备和安装服务的销售额，安装服务</a:t>
            </a:r>
            <a:r>
              <a:rPr lang="en-US">
                <a:solidFill>
                  <a:srgbClr val="FF0000"/>
                </a:solidFill>
              </a:rPr>
              <a:t>可以按照甲供工程选择适用简易计税</a:t>
            </a:r>
            <a:r>
              <a:rPr lang="en-US"/>
              <a:t>方法计税。</a:t>
            </a:r>
            <a:endParaRPr lang="en-US"/>
          </a:p>
          <a:p>
            <a:r>
              <a:rPr lang="en-US"/>
              <a:t>　一般纳税人销售</a:t>
            </a:r>
            <a:r>
              <a:rPr lang="en-US">
                <a:solidFill>
                  <a:srgbClr val="FF0000"/>
                </a:solidFill>
              </a:rPr>
              <a:t>外购机器</a:t>
            </a:r>
            <a:r>
              <a:rPr lang="en-US"/>
              <a:t>设备的同时提供安装服务，如果已经按照兼营的有关规定，</a:t>
            </a:r>
            <a:r>
              <a:rPr lang="en-US">
                <a:solidFill>
                  <a:srgbClr val="FF0000"/>
                </a:solidFill>
              </a:rPr>
              <a:t>分别核算</a:t>
            </a:r>
            <a:r>
              <a:rPr lang="en-US"/>
              <a:t>机器设备和安装服务的销售额，安装服务可以按照甲供工程选择适用</a:t>
            </a:r>
            <a:r>
              <a:rPr lang="en-US">
                <a:solidFill>
                  <a:srgbClr val="FF0000"/>
                </a:solidFill>
              </a:rPr>
              <a:t>简易计税</a:t>
            </a:r>
            <a:r>
              <a:rPr lang="en-US"/>
              <a:t>方法计税。</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四、兼营和混合销售</a:t>
            </a:r>
            <a:r>
              <a:rPr lang="en-US" altLang="zh-CN" sz="3200" b="1" dirty="0">
                <a:solidFill>
                  <a:schemeClr val="tx1"/>
                </a:solidFill>
                <a:latin typeface="微软雅黑" panose="020B0503020204020204" pitchFamily="34" charset="-122"/>
                <a:ea typeface="微软雅黑" panose="020B0503020204020204" pitchFamily="34" charset="-122"/>
              </a:rPr>
              <a:t>——</a:t>
            </a:r>
            <a:r>
              <a:rPr lang="zh-CN" altLang="en-US" sz="3200" b="1" dirty="0">
                <a:solidFill>
                  <a:schemeClr val="tx1"/>
                </a:solidFill>
                <a:latin typeface="微软雅黑" panose="020B0503020204020204" pitchFamily="34" charset="-122"/>
                <a:ea typeface="微软雅黑" panose="020B0503020204020204" pitchFamily="34" charset="-122"/>
              </a:rPr>
              <a:t>销售安装</a:t>
            </a:r>
            <a:r>
              <a:rPr lang="zh-CN" altLang="en-US" sz="3200" b="1" dirty="0">
                <a:solidFill>
                  <a:schemeClr val="tx1"/>
                </a:solidFill>
                <a:latin typeface="微软雅黑" panose="020B0503020204020204" pitchFamily="34" charset="-122"/>
                <a:ea typeface="微软雅黑" panose="020B0503020204020204" pitchFamily="34" charset="-122"/>
                <a:sym typeface="+mn-ea"/>
              </a:rPr>
              <a:t>机器设备</a:t>
            </a:r>
            <a:r>
              <a:rPr lang="zh-CN" altLang="en-US" sz="3200" b="1" dirty="0">
                <a:solidFill>
                  <a:schemeClr val="tx1"/>
                </a:solidFill>
                <a:latin typeface="微软雅黑" panose="020B0503020204020204" pitchFamily="34" charset="-122"/>
                <a:ea typeface="微软雅黑" panose="020B0503020204020204" pitchFamily="34" charset="-122"/>
              </a:rPr>
              <a:t> </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外购+安装：</a:t>
            </a:r>
            <a:endParaRPr lang="en-US"/>
          </a:p>
          <a:p>
            <a:r>
              <a:rPr lang="en-US"/>
              <a:t>　</a:t>
            </a:r>
            <a:r>
              <a:rPr lang="zh-CN" altLang="en-US"/>
              <a:t>一、</a:t>
            </a:r>
            <a:r>
              <a:rPr lang="en-US"/>
              <a:t>如按兼营分别核算，其安装服务可按甲供选择简易计税3%,</a:t>
            </a:r>
            <a:r>
              <a:rPr lang="zh-CN" altLang="en-US"/>
              <a:t>安</a:t>
            </a:r>
            <a:r>
              <a:rPr lang="en-US">
                <a:sym typeface="+mn-ea"/>
              </a:rPr>
              <a:t>装耗材</a:t>
            </a:r>
            <a:r>
              <a:rPr lang="zh-CN" altLang="en-US"/>
              <a:t>进项税不抵扣</a:t>
            </a:r>
            <a:r>
              <a:rPr lang="en-US"/>
              <a:t>；</a:t>
            </a:r>
            <a:endParaRPr lang="en-US"/>
          </a:p>
          <a:p>
            <a:r>
              <a:rPr lang="en-US"/>
              <a:t>　</a:t>
            </a:r>
            <a:r>
              <a:rPr lang="zh-CN" altLang="en-US"/>
              <a:t>二、</a:t>
            </a:r>
            <a:r>
              <a:rPr lang="en-US"/>
              <a:t>如按兼营分别核算，其安装服务也可按9%一般计税，相应安装耗材等予以进项抵扣；</a:t>
            </a:r>
            <a:endParaRPr lang="en-US"/>
          </a:p>
          <a:p>
            <a:r>
              <a:rPr lang="en-US"/>
              <a:t>　</a:t>
            </a:r>
            <a:r>
              <a:rPr lang="zh-CN" altLang="en-US"/>
              <a:t>三、</a:t>
            </a:r>
            <a:r>
              <a:rPr lang="en-US"/>
              <a:t>未分别核算的，</a:t>
            </a:r>
            <a:r>
              <a:rPr lang="zh-CN" altLang="en-US"/>
              <a:t>按照</a:t>
            </a:r>
            <a:r>
              <a:rPr lang="en-US"/>
              <a:t>混合销售，</a:t>
            </a:r>
            <a:r>
              <a:rPr lang="zh-CN" altLang="en-US"/>
              <a:t>统一按照</a:t>
            </a:r>
            <a:r>
              <a:rPr lang="en-US" altLang="zh-CN"/>
              <a:t>9%</a:t>
            </a:r>
            <a:r>
              <a:rPr lang="zh-CN" altLang="en-US"/>
              <a:t>计算销项税，</a:t>
            </a:r>
            <a:r>
              <a:rPr lang="en-US"/>
              <a:t>相应安装耗材等予以进项抵扣。</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四、兼营和混合销售</a:t>
            </a:r>
            <a:r>
              <a:rPr lang="en-US" altLang="zh-CN" sz="3200" b="1" dirty="0">
                <a:solidFill>
                  <a:schemeClr val="tx1"/>
                </a:solidFill>
                <a:latin typeface="微软雅黑" panose="020B0503020204020204" pitchFamily="34" charset="-122"/>
                <a:ea typeface="微软雅黑" panose="020B0503020204020204" pitchFamily="34" charset="-122"/>
              </a:rPr>
              <a:t>——</a:t>
            </a:r>
            <a:r>
              <a:rPr lang="zh-CN" altLang="en-US" sz="3200" b="1" dirty="0">
                <a:solidFill>
                  <a:schemeClr val="tx1"/>
                </a:solidFill>
                <a:latin typeface="微软雅黑" panose="020B0503020204020204" pitchFamily="34" charset="-122"/>
                <a:ea typeface="微软雅黑" panose="020B0503020204020204" pitchFamily="34" charset="-122"/>
              </a:rPr>
              <a:t>销售安装</a:t>
            </a:r>
            <a:r>
              <a:rPr lang="zh-CN" altLang="en-US" sz="3200" b="1" dirty="0">
                <a:solidFill>
                  <a:schemeClr val="tx1"/>
                </a:solidFill>
                <a:latin typeface="微软雅黑" panose="020B0503020204020204" pitchFamily="34" charset="-122"/>
                <a:ea typeface="微软雅黑" panose="020B0503020204020204" pitchFamily="34" charset="-122"/>
                <a:sym typeface="+mn-ea"/>
              </a:rPr>
              <a:t>机器设备</a:t>
            </a:r>
            <a:r>
              <a:rPr lang="zh-CN" altLang="en-US" sz="3200" b="1" dirty="0">
                <a:solidFill>
                  <a:schemeClr val="tx1"/>
                </a:solidFill>
                <a:latin typeface="微软雅黑" panose="020B0503020204020204" pitchFamily="34" charset="-122"/>
                <a:ea typeface="微软雅黑" panose="020B0503020204020204" pitchFamily="34" charset="-122"/>
              </a:rPr>
              <a:t> </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自产+安装：</a:t>
            </a:r>
            <a:endParaRPr lang="en-US"/>
          </a:p>
          <a:p>
            <a:r>
              <a:rPr lang="en-US"/>
              <a:t>　</a:t>
            </a:r>
            <a:r>
              <a:rPr lang="zh-CN" altLang="en-US"/>
              <a:t>一、</a:t>
            </a:r>
            <a:r>
              <a:rPr lang="en-US"/>
              <a:t>应分别核算，分别计税，其安装服务可按甲供选择简易计税；</a:t>
            </a:r>
            <a:endParaRPr lang="en-US"/>
          </a:p>
          <a:p>
            <a:r>
              <a:rPr lang="en-US"/>
              <a:t>　</a:t>
            </a:r>
            <a:r>
              <a:rPr lang="zh-CN" altLang="en-US"/>
              <a:t>二、</a:t>
            </a:r>
            <a:r>
              <a:rPr lang="en-US"/>
              <a:t>未分别核算的，按财税【2016】36号附件1第三十九条，从高适用税率，13%</a:t>
            </a:r>
            <a:r>
              <a:rPr lang="zh-CN" altLang="en-US"/>
              <a:t>。</a:t>
            </a:r>
            <a:endParaRPr lang="zh-CN" altLang="en-US"/>
          </a:p>
          <a:p>
            <a:r>
              <a:rPr lang="en-US"/>
              <a:t> </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五、</a:t>
            </a:r>
            <a:r>
              <a:rPr lang="zh-CN" sz="3200" b="1" dirty="0">
                <a:solidFill>
                  <a:schemeClr val="tx1"/>
                </a:solidFill>
                <a:latin typeface="微软雅黑" panose="020B0503020204020204" pitchFamily="34" charset="-122"/>
                <a:ea typeface="微软雅黑" panose="020B0503020204020204" pitchFamily="34" charset="-122"/>
              </a:rPr>
              <a:t>进项税抵扣</a:t>
            </a:r>
            <a:endParaRPr 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a:t>
            </a:r>
            <a:r>
              <a:rPr lang="zh-CN" altLang="en-US"/>
              <a:t>（财税</a:t>
            </a:r>
            <a:r>
              <a:rPr lang="en-US" altLang="zh-CN"/>
              <a:t>36</a:t>
            </a:r>
            <a:r>
              <a:rPr lang="zh-CN" altLang="en-US"/>
              <a:t>号）</a:t>
            </a:r>
            <a:r>
              <a:rPr lang="en-US"/>
              <a:t>下列项目的进项税额不得从销项税额中抵扣：</a:t>
            </a:r>
            <a:endParaRPr lang="en-US"/>
          </a:p>
          <a:p>
            <a:r>
              <a:rPr lang="en-US"/>
              <a:t>（一）用于简易计税方法计税项目、免征增值税项目、集体福利或者</a:t>
            </a:r>
            <a:r>
              <a:rPr lang="en-US">
                <a:solidFill>
                  <a:srgbClr val="FF0000"/>
                </a:solidFill>
              </a:rPr>
              <a:t>个人消费</a:t>
            </a:r>
            <a:r>
              <a:rPr lang="en-US"/>
              <a:t>的购进货物、加工修理修配劳务、服务、无形资产和不动产。其中涉及的固定资产、无形资产、不动产，仅指专用于上述项目的固定资产、无形资产（不包括其他权益性无形资产）、不动产。</a:t>
            </a:r>
            <a:endParaRPr lang="en-US"/>
          </a:p>
          <a:p>
            <a:r>
              <a:rPr lang="en-US"/>
              <a:t>纳税人的交际应酬消费属于个人消费。</a:t>
            </a:r>
            <a:endParaRPr lang="en-US"/>
          </a:p>
          <a:p>
            <a:r>
              <a:rPr lang="zh-CN" altLang="en-US"/>
              <a:t>理解：摆件？烟酒？汽油费？食堂开支？</a:t>
            </a:r>
            <a:endParaRPr lang="en-US" altLang="zh-C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五、</a:t>
            </a:r>
            <a:r>
              <a:rPr lang="zh-CN" sz="3200" b="1" dirty="0">
                <a:solidFill>
                  <a:schemeClr val="tx1"/>
                </a:solidFill>
                <a:latin typeface="微软雅黑" panose="020B0503020204020204" pitchFamily="34" charset="-122"/>
                <a:ea typeface="微软雅黑" panose="020B0503020204020204" pitchFamily="34" charset="-122"/>
              </a:rPr>
              <a:t>进项税抵扣</a:t>
            </a:r>
            <a:endParaRPr 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下列项目的进项税额不得从销项税额中抵扣：</a:t>
            </a:r>
            <a:endParaRPr lang="en-US"/>
          </a:p>
          <a:p>
            <a:r>
              <a:rPr lang="en-US" altLang="zh-CN"/>
              <a:t>（二）非正常损失的购进货物，以及相关的加工修理修配劳务和交通运输服务。</a:t>
            </a:r>
            <a:endParaRPr lang="en-US" altLang="zh-CN"/>
          </a:p>
          <a:p>
            <a:r>
              <a:rPr lang="en-US" altLang="zh-CN"/>
              <a:t>（三）非正常损失的在产品、产成品所耗用的购进货物（不包括固定资产）、加工修理修配劳务和交通运输服务。</a:t>
            </a:r>
            <a:endParaRPr lang="en-US" altLang="zh-CN"/>
          </a:p>
          <a:p>
            <a:r>
              <a:rPr lang="en-US" altLang="zh-CN"/>
              <a:t>（四）非正常损失的不动产，以及该不动产所耗用的购进货物、设计服务和建筑服务。</a:t>
            </a:r>
            <a:endParaRPr lang="en-US" altLang="zh-CN"/>
          </a:p>
          <a:p>
            <a:r>
              <a:rPr lang="en-US" altLang="zh-CN"/>
              <a:t>（五）非正常损失的不动产在建工程所耗用的购进货物、设计服务和建筑服务。</a:t>
            </a:r>
            <a:endParaRPr lang="en-US" altLang="zh-CN"/>
          </a:p>
          <a:p>
            <a:r>
              <a:rPr lang="en-US" altLang="zh-CN"/>
              <a:t> </a:t>
            </a:r>
            <a:endParaRPr lang="en-US" altLang="zh-C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五、</a:t>
            </a:r>
            <a:r>
              <a:rPr lang="zh-CN" sz="3200" b="1" dirty="0">
                <a:solidFill>
                  <a:schemeClr val="tx1"/>
                </a:solidFill>
                <a:latin typeface="微软雅黑" panose="020B0503020204020204" pitchFamily="34" charset="-122"/>
                <a:ea typeface="微软雅黑" panose="020B0503020204020204" pitchFamily="34" charset="-122"/>
              </a:rPr>
              <a:t>进项税抵扣</a:t>
            </a:r>
            <a:endParaRPr 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（六）购进的旅客运输服务、贷款服务、餐饮服务、居民日常服务和娱乐服务。</a:t>
            </a:r>
            <a:endParaRPr lang="en-US"/>
          </a:p>
          <a:p>
            <a:r>
              <a:rPr lang="en-US"/>
              <a:t>   财政部 税务总局 海关总署公告2019年第39号</a:t>
            </a:r>
            <a:endParaRPr lang="en-US"/>
          </a:p>
          <a:p>
            <a:r>
              <a:rPr lang="en-US"/>
              <a:t>六、纳税人购进国内旅客运输服务，其进项税额允许从销项税额中抵扣。</a:t>
            </a:r>
            <a:r>
              <a:rPr lang="en-US" altLang="zh-CN"/>
              <a:t> </a:t>
            </a:r>
            <a:endParaRPr lang="en-US" altLang="zh-CN"/>
          </a:p>
          <a:p>
            <a:endParaRPr lang="en-US" altLang="zh-C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en-US" sz="3200">
                <a:sym typeface="+mn-ea"/>
              </a:rPr>
              <a:t>财政部 税务总局 海关总署公告2019年第39号</a:t>
            </a:r>
            <a:endParaRPr 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sz="2800"/>
              <a:t>1.取得增值税电子普通发票的，为发票上注明的税额；</a:t>
            </a:r>
            <a:endParaRPr lang="en-US" sz="2800"/>
          </a:p>
          <a:p>
            <a:r>
              <a:rPr lang="en-US" sz="2800"/>
              <a:t>2.取得注明旅客身份信息的航空运输电子客票行程单的，为按照下列公式计算进项税额：</a:t>
            </a:r>
            <a:endParaRPr lang="en-US" sz="2800"/>
          </a:p>
          <a:p>
            <a:r>
              <a:rPr lang="en-US" sz="2800"/>
              <a:t>航空旅客运输进项税额=（票价+燃油附加费）÷（1+9%）×9%</a:t>
            </a:r>
            <a:endParaRPr lang="en-US" sz="2800"/>
          </a:p>
          <a:p>
            <a:r>
              <a:rPr lang="en-US" sz="2800"/>
              <a:t>3.取得注明旅客身份信息的铁路车票的，为按照下列公式计算的进项税额：</a:t>
            </a:r>
            <a:endParaRPr lang="en-US" sz="2800"/>
          </a:p>
          <a:p>
            <a:r>
              <a:rPr lang="en-US" sz="2800"/>
              <a:t>铁路旅客运输进项税额=票面金额÷（1+9%）×9%</a:t>
            </a:r>
            <a:endParaRPr lang="en-US" sz="2800"/>
          </a:p>
          <a:p>
            <a:r>
              <a:rPr lang="en-US" sz="2800"/>
              <a:t>4.取得注明旅客身份信息的公路、水路等其他客票的，按照下列公式计算进项税额：</a:t>
            </a:r>
            <a:endParaRPr lang="en-US" sz="2800"/>
          </a:p>
          <a:p>
            <a:r>
              <a:rPr lang="en-US" sz="2800"/>
              <a:t>公路、水路等其他旅客运输进项税额=票面金额÷（1+3%）×3%   </a:t>
            </a:r>
            <a:r>
              <a:rPr lang="en-US"/>
              <a:t> </a:t>
            </a:r>
            <a:endParaRPr lang="en-US" altLang="zh-C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sz="3200" b="1" dirty="0">
                <a:solidFill>
                  <a:schemeClr val="tx1"/>
                </a:solidFill>
                <a:latin typeface="微软雅黑" panose="020B0503020204020204" pitchFamily="34" charset="-122"/>
                <a:ea typeface="微软雅黑" panose="020B0503020204020204" pitchFamily="34" charset="-122"/>
              </a:rPr>
              <a:t>总局公告2019年第31号</a:t>
            </a:r>
            <a:endParaRPr 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a:t>
            </a:r>
            <a:r>
              <a:rPr lang="zh-CN" altLang="en-US"/>
              <a:t>一、</a:t>
            </a:r>
            <a:r>
              <a:rPr lang="en-US"/>
              <a:t>第六条所称“国内旅客运输服务”，限于与本单位签订了</a:t>
            </a:r>
            <a:r>
              <a:rPr lang="en-US">
                <a:solidFill>
                  <a:srgbClr val="FF0000"/>
                </a:solidFill>
              </a:rPr>
              <a:t>劳动合同的员工</a:t>
            </a:r>
            <a:r>
              <a:rPr lang="en-US"/>
              <a:t>，以及本单位作为用工单位接受的劳务派遣员工发生的国内旅客运输服务。</a:t>
            </a:r>
            <a:endParaRPr lang="en-US"/>
          </a:p>
          <a:p>
            <a:r>
              <a:rPr lang="zh-CN" altLang="en-US"/>
              <a:t>二、纳税人购进国内旅客运输服务，以取得的增值税电子普通发票上注明的税额为进项税额的，增值税电子普通发票上注明的购买方“名称”“纳税人识别号”等信息，应当与实际抵扣税款的纳税人一致，否则不予抵扣。</a:t>
            </a:r>
            <a:endParaRPr lang="zh-CN" altLang="en-US"/>
          </a:p>
          <a:p>
            <a:r>
              <a:rPr lang="zh-CN" altLang="en-US"/>
              <a:t>思考：没签订合同的人员？</a:t>
            </a: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sz="3200" b="1" dirty="0">
                <a:solidFill>
                  <a:schemeClr val="tx1"/>
                </a:solidFill>
                <a:latin typeface="微软雅黑" panose="020B0503020204020204" pitchFamily="34" charset="-122"/>
                <a:ea typeface="微软雅黑" panose="020B0503020204020204" pitchFamily="34" charset="-122"/>
              </a:rPr>
              <a:t>不同计税方式进项税额抵扣</a:t>
            </a:r>
            <a:endParaRPr 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sz="2800"/>
              <a:t> </a:t>
            </a:r>
            <a:r>
              <a:rPr lang="zh-CN" altLang="en-US" sz="2800"/>
              <a:t>（</a:t>
            </a:r>
            <a:r>
              <a:rPr lang="en-US" altLang="zh-CN" sz="2800"/>
              <a:t>36</a:t>
            </a:r>
            <a:r>
              <a:rPr lang="zh-CN" altLang="en-US" sz="2800"/>
              <a:t>号）</a:t>
            </a:r>
            <a:r>
              <a:rPr sz="2800"/>
              <a:t>第二十九条 适用一般计税方法的纳税人,兼营简易计税方法计税项目、免征增值税项目而无法划分不得抵扣的进项税额，按照下列公式计算不得抵扣的进项税额：</a:t>
            </a:r>
            <a:endParaRPr sz="2800"/>
          </a:p>
          <a:p>
            <a:r>
              <a:rPr sz="2800"/>
              <a:t>不得抵扣的进项税额＝当期无法划分的全部进项税额×（当期简易计税方法计税项目销售额+免征增值税项目销售额）÷当期全部销售额</a:t>
            </a:r>
            <a:endParaRPr sz="2800"/>
          </a:p>
          <a:p>
            <a:r>
              <a:rPr sz="2800"/>
              <a:t>每个月在发生费用进项抵扣时，应</a:t>
            </a:r>
            <a:r>
              <a:rPr lang="zh-CN" sz="2800"/>
              <a:t>按</a:t>
            </a:r>
            <a:r>
              <a:rPr sz="2800"/>
              <a:t>照两类项目当月收入比例</a:t>
            </a:r>
            <a:endParaRPr sz="2800"/>
          </a:p>
          <a:p>
            <a:r>
              <a:rPr sz="2800"/>
              <a:t>进行划分，将简易计税项目收入比例对应部分进项转出，一般计税项目收入对应部分正常抵扣。</a:t>
            </a:r>
            <a:endParaRPr sz="2800"/>
          </a:p>
          <a:p>
            <a:r>
              <a:rPr sz="2800"/>
              <a:t>需要注意的是取得票据时尽可能取得与票，</a:t>
            </a:r>
            <a:r>
              <a:rPr lang="zh-CN" sz="2800"/>
              <a:t>按</a:t>
            </a:r>
            <a:r>
              <a:rPr sz="2800"/>
              <a:t>照比例转出即可</a:t>
            </a:r>
            <a:r>
              <a:rPr lang="zh-CN" sz="2800"/>
              <a:t>。</a:t>
            </a:r>
            <a:endParaRPr lang="zh-CN"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sz="3200"/>
              <a:t>古之学者必有师。师者，所以传道受业解惑也。人非生而知之者，孰能无惑？ </a:t>
            </a:r>
            <a:endParaRPr lang="zh-CN" altLang="en-US" sz="3200"/>
          </a:p>
        </p:txBody>
      </p:sp>
      <p:sp>
        <p:nvSpPr>
          <p:cNvPr id="3" name="标题 2"/>
          <p:cNvSpPr>
            <a:spLocks noGrp="1"/>
          </p:cNvSpPr>
          <p:nvPr>
            <p:ph type="title"/>
          </p:nvPr>
        </p:nvSpPr>
        <p:spPr/>
        <p:txBody>
          <a:bodyPr/>
          <a:p>
            <a:r>
              <a:rPr lang="zh-CN" altLang="en-US"/>
              <a:t>韩愈《师说》</a:t>
            </a:r>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sz="3200" b="1" dirty="0">
                <a:solidFill>
                  <a:schemeClr val="tx1"/>
                </a:solidFill>
                <a:latin typeface="微软雅黑" panose="020B0503020204020204" pitchFamily="34" charset="-122"/>
                <a:ea typeface="微软雅黑" panose="020B0503020204020204" pitchFamily="34" charset="-122"/>
              </a:rPr>
              <a:t>纳税人认定或登记为一般纳税人前进项税额抵扣</a:t>
            </a:r>
            <a:endParaRPr 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sz="2800"/>
              <a:t> </a:t>
            </a:r>
            <a:r>
              <a:rPr lang="en-US" altLang="zh-CN" sz="2800"/>
              <a:t> 纳税人自办理税务登记至认定或登记为一般纳税人期间，未取得生产经营收入，未按照销售额和征收率简易计算应纳税额申报缴纳增值税的，其在此期间取得的增值税扣税凭证，可以在认定或登记为一般纳税人后抵扣进项税额。</a:t>
            </a:r>
            <a:endParaRPr lang="en-US" altLang="zh-CN" sz="2800"/>
          </a:p>
          <a:p>
            <a:r>
              <a:rPr lang="en-US" altLang="zh-CN" sz="2800"/>
              <a:t>国家税务总局公告2015年第59号</a:t>
            </a:r>
            <a:endParaRPr lang="en-US" altLang="zh-CN" sz="2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sz="3200" b="1" dirty="0">
                <a:solidFill>
                  <a:schemeClr val="tx1"/>
                </a:solidFill>
                <a:latin typeface="微软雅黑" panose="020B0503020204020204" pitchFamily="34" charset="-122"/>
                <a:ea typeface="微软雅黑" panose="020B0503020204020204" pitchFamily="34" charset="-122"/>
              </a:rPr>
              <a:t>农产品扣除</a:t>
            </a:r>
            <a:endParaRPr 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pPr defTabSz="685800"/>
            <a:r>
              <a:rPr lang="en-US" sz="2800"/>
              <a:t> </a:t>
            </a:r>
            <a:r>
              <a:rPr lang="en-US" altLang="zh-CN" sz="2800"/>
              <a:t>  </a:t>
            </a:r>
            <a:r>
              <a:rPr lang="zh-CN" altLang="en-US" sz="2800" kern="1200">
                <a:sym typeface="+mn-ea"/>
              </a:rPr>
              <a:t>纳税人购进农产品，原适用10%扣除率的，扣除率调整为9%。纳税人购进用于生产或者委托加工13%税率货物的农产品，按照10%的扣除率计算进项税额。</a:t>
            </a:r>
            <a:endParaRPr lang="zh-CN" altLang="en-US" sz="2800" kern="1200">
              <a:latin typeface="+mn-lt"/>
              <a:ea typeface="+mn-ea"/>
              <a:cs typeface="+mn-cs"/>
            </a:endParaRPr>
          </a:p>
          <a:p>
            <a:pPr defTabSz="685800"/>
            <a:r>
              <a:rPr lang="en-US" altLang="zh-CN" sz="2800" kern="1200">
                <a:sym typeface="+mn-ea"/>
              </a:rPr>
              <a:t> </a:t>
            </a:r>
            <a:endParaRPr lang="en-US" altLang="zh-CN" sz="2800" kern="1200">
              <a:sym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1" name="标题 1"/>
          <p:cNvSpPr>
            <a:spLocks noGrp="1"/>
          </p:cNvSpPr>
          <p:nvPr>
            <p:ph type="title"/>
          </p:nvPr>
        </p:nvSpPr>
        <p:spPr>
          <a:xfrm>
            <a:off x="1828800" y="533400"/>
            <a:ext cx="8808720" cy="1143000"/>
          </a:xfrm>
        </p:spPr>
        <p:txBody>
          <a:bodyPr vert="horz" lIns="91440" tIns="45720" rIns="91440" bIns="45720" anchor="ctr" anchorCtr="0"/>
          <a:p>
            <a:r>
              <a:rPr lang="en-US" altLang="zh-CN"/>
              <a:t>    </a:t>
            </a:r>
            <a:r>
              <a:rPr lang="zh-CN" altLang="en-US"/>
              <a:t>善意取得</a:t>
            </a:r>
            <a:endParaRPr lang="zh-CN" altLang="en-US"/>
          </a:p>
        </p:txBody>
      </p:sp>
      <p:sp>
        <p:nvSpPr>
          <p:cNvPr id="189442" name="内容占位符 2"/>
          <p:cNvSpPr>
            <a:spLocks noGrp="1"/>
          </p:cNvSpPr>
          <p:nvPr>
            <p:ph idx="1"/>
          </p:nvPr>
        </p:nvSpPr>
        <p:spPr>
          <a:xfrm>
            <a:off x="1226820" y="1676400"/>
            <a:ext cx="9630410" cy="4419600"/>
          </a:xfrm>
        </p:spPr>
        <p:txBody>
          <a:bodyPr vert="horz" lIns="91440" tIns="45720" rIns="91440" bIns="45720" anchor="t" anchorCtr="0"/>
          <a:p>
            <a:pPr defTabSz="685800"/>
            <a:r>
              <a:rPr lang="zh-CN" altLang="en-US" kern="1200">
                <a:latin typeface="+mn-lt"/>
                <a:ea typeface="+mn-ea"/>
                <a:cs typeface="+mn-cs"/>
              </a:rPr>
              <a:t>购货方与销售方存在真实的交易，销售方使用的是其所在省(自治区、直辖市和计划单列市)的专用发票，专用发票注明的销售方名称、印章、货物数量、金额及税额等全部内容与实际相符，且没有证据表明购货方知道销售方提供的专用发票是以非法手段获得的，对购货方不以偷税或者骗取出口退税论处。但应按有关规定</a:t>
            </a:r>
            <a:r>
              <a:rPr lang="zh-CN" altLang="en-US" kern="1200">
                <a:solidFill>
                  <a:srgbClr val="FF0000"/>
                </a:solidFill>
                <a:latin typeface="+mn-lt"/>
                <a:ea typeface="+mn-ea"/>
                <a:cs typeface="+mn-cs"/>
              </a:rPr>
              <a:t>不予抵扣进项税款</a:t>
            </a:r>
            <a:r>
              <a:rPr lang="zh-CN" altLang="en-US" kern="1200">
                <a:latin typeface="+mn-lt"/>
                <a:ea typeface="+mn-ea"/>
                <a:cs typeface="+mn-cs"/>
              </a:rPr>
              <a:t>或者不予出口、退税；购货方已经抵扣的进项税款或者取得的出口退税，应依法追缴。</a:t>
            </a:r>
            <a:r>
              <a:rPr lang="zh-CN" altLang="en-US" kern="1200">
                <a:sym typeface="+mn-ea"/>
              </a:rPr>
              <a:t> 国税发[2000]187号</a:t>
            </a:r>
            <a:endParaRPr lang="zh-CN" altLang="en-US" kern="1200">
              <a:latin typeface="+mn-lt"/>
              <a:ea typeface="+mn-ea"/>
              <a:cs typeface="+mn-cs"/>
            </a:endParaRPr>
          </a:p>
          <a:p>
            <a:pPr defTabSz="685800"/>
            <a:endParaRPr lang="zh-CN" altLang="en-US" kern="1200">
              <a:latin typeface="+mn-lt"/>
              <a:ea typeface="+mn-ea"/>
              <a:cs typeface="+mn-cs"/>
            </a:endParaRPr>
          </a:p>
          <a:p>
            <a:pPr defTabSz="685800"/>
            <a:endParaRPr lang="zh-CN" altLang="en-US" kern="1200">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六、</a:t>
            </a:r>
            <a:r>
              <a:rPr lang="zh-CN" sz="3200" b="1" dirty="0">
                <a:solidFill>
                  <a:schemeClr val="tx1"/>
                </a:solidFill>
                <a:latin typeface="微软雅黑" panose="020B0503020204020204" pitchFamily="34" charset="-122"/>
                <a:ea typeface="微软雅黑" panose="020B0503020204020204" pitchFamily="34" charset="-122"/>
              </a:rPr>
              <a:t>纳税人</a:t>
            </a:r>
            <a:endParaRPr 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sz="2800"/>
              <a:t> 第一条 在中华人民共和国</a:t>
            </a:r>
            <a:r>
              <a:rPr lang="en-US" sz="2800">
                <a:solidFill>
                  <a:srgbClr val="FF0000"/>
                </a:solidFill>
              </a:rPr>
              <a:t>境内</a:t>
            </a:r>
            <a:r>
              <a:rPr lang="en-US" sz="2800"/>
              <a:t>（以下称境内）销售服务、无形资产或者不动产（以下称应税行为）的</a:t>
            </a:r>
            <a:r>
              <a:rPr lang="en-US" sz="2800">
                <a:solidFill>
                  <a:srgbClr val="FF0000"/>
                </a:solidFill>
              </a:rPr>
              <a:t>单位和个人</a:t>
            </a:r>
            <a:r>
              <a:rPr lang="en-US" sz="2800"/>
              <a:t>，为增值税纳税人，应当按照本办法缴纳增值税，不缴纳营业税。</a:t>
            </a:r>
            <a:endParaRPr lang="en-US" sz="2800"/>
          </a:p>
          <a:p>
            <a:r>
              <a:rPr lang="en-US" sz="2800"/>
              <a:t>单位，是指企业、行政单位、事业单位、军事单位、社会团体及其他单位。</a:t>
            </a:r>
            <a:endParaRPr lang="en-US" sz="2800"/>
          </a:p>
          <a:p>
            <a:r>
              <a:rPr lang="en-US" sz="2800"/>
              <a:t>个人，是指个体工商户和</a:t>
            </a:r>
            <a:r>
              <a:rPr lang="en-US" sz="2800">
                <a:solidFill>
                  <a:srgbClr val="FF0000"/>
                </a:solidFill>
              </a:rPr>
              <a:t>其他个人</a:t>
            </a:r>
            <a:r>
              <a:rPr lang="en-US" sz="2800"/>
              <a:t>。</a:t>
            </a:r>
            <a:endParaRPr lang="en-US" sz="2800"/>
          </a:p>
          <a:p>
            <a:r>
              <a:rPr lang="en-US" sz="2800"/>
              <a:t> 第六条 中华人民共和国境外（以下称境外）单位或者个人在境内发生应税行为，在境内未设有经营机构的，以</a:t>
            </a:r>
            <a:r>
              <a:rPr lang="en-US" sz="2800">
                <a:solidFill>
                  <a:srgbClr val="FF0000"/>
                </a:solidFill>
              </a:rPr>
              <a:t>购买方</a:t>
            </a:r>
            <a:r>
              <a:rPr lang="en-US" sz="2800"/>
              <a:t>为增值税扣缴义务人。</a:t>
            </a:r>
            <a:endParaRPr lang="en-US" sz="2800"/>
          </a:p>
          <a:p>
            <a:r>
              <a:rPr lang="zh-CN" altLang="en-US" sz="2800">
                <a:sym typeface="+mn-ea"/>
              </a:rPr>
              <a:t>（</a:t>
            </a:r>
            <a:r>
              <a:rPr lang="en-US" altLang="zh-CN" sz="2800">
                <a:sym typeface="+mn-ea"/>
              </a:rPr>
              <a:t>36</a:t>
            </a:r>
            <a:r>
              <a:rPr lang="zh-CN" altLang="en-US" sz="2800">
                <a:sym typeface="+mn-ea"/>
              </a:rPr>
              <a:t>号附件一）</a:t>
            </a:r>
            <a:endParaRPr lang="zh-CN" altLang="en-US" sz="2800">
              <a:sym typeface="+mn-ea"/>
            </a:endParaRPr>
          </a:p>
          <a:p>
            <a:endParaRPr lang="en-US" sz="2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七、</a:t>
            </a:r>
            <a:r>
              <a:rPr lang="zh-CN" sz="3200" b="1" dirty="0">
                <a:solidFill>
                  <a:schemeClr val="tx1"/>
                </a:solidFill>
                <a:latin typeface="微软雅黑" panose="020B0503020204020204" pitchFamily="34" charset="-122"/>
                <a:ea typeface="微软雅黑" panose="020B0503020204020204" pitchFamily="34" charset="-122"/>
              </a:rPr>
              <a:t>关于三流一致</a:t>
            </a:r>
            <a:endParaRPr 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国税发[1995]192号  </a:t>
            </a:r>
            <a:endParaRPr lang="en-US"/>
          </a:p>
          <a:p>
            <a:r>
              <a:rPr lang="zh-CN" altLang="en-US"/>
              <a:t>本文件其他条款都已经废止，只有这一条还有效：</a:t>
            </a:r>
            <a:endParaRPr lang="zh-CN" altLang="en-US"/>
          </a:p>
          <a:p>
            <a:r>
              <a:rPr lang="zh-CN" altLang="en-US"/>
              <a:t>（三）购进货物或应税劳务支付货款、劳务费用的对象。</a:t>
            </a:r>
            <a:r>
              <a:rPr lang="en-US" altLang="zh-CN"/>
              <a:t> </a:t>
            </a:r>
            <a:endParaRPr lang="en-US" altLang="zh-CN"/>
          </a:p>
          <a:p>
            <a:r>
              <a:rPr lang="zh-CN" altLang="en-US"/>
              <a:t>纳税人购进货物或应税劳务，支付运输费用，所支付款项的单位，必须与开具抵扣凭证的销货单位、提供劳务的单位一致，才能够申报抵扣进项税额，否则不予抵扣。 </a:t>
            </a:r>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七、</a:t>
            </a:r>
            <a:r>
              <a:rPr lang="zh-CN" sz="3200" b="1" dirty="0">
                <a:solidFill>
                  <a:schemeClr val="tx1"/>
                </a:solidFill>
                <a:latin typeface="微软雅黑" panose="020B0503020204020204" pitchFamily="34" charset="-122"/>
                <a:ea typeface="微软雅黑" panose="020B0503020204020204" pitchFamily="34" charset="-122"/>
              </a:rPr>
              <a:t>关于三流一致</a:t>
            </a:r>
            <a:endParaRPr 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增值税发票是否存在虚开嫌疑，除了业务的真实性</a:t>
            </a:r>
            <a:r>
              <a:rPr lang="zh-CN" altLang="en-US"/>
              <a:t>以外</a:t>
            </a:r>
            <a:r>
              <a:rPr lang="en-US"/>
              <a:t>，检查的关键</a:t>
            </a:r>
            <a:r>
              <a:rPr lang="zh-CN" altLang="en-US"/>
              <a:t>在于合同不资金流和发票的一致性。其中合同不发票必须保持一致，仸何情况下这二者不一致必然存在虚开增值税发票情况。</a:t>
            </a:r>
            <a:endParaRPr lang="zh-CN" altLang="en-US"/>
          </a:p>
          <a:p>
            <a:r>
              <a:rPr lang="zh-CN" altLang="en-US"/>
              <a:t>检查中，有的时候还有增加实物流，比如，园林施工企业，树苗和实物的衔接。</a:t>
            </a:r>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八、</a:t>
            </a:r>
            <a:r>
              <a:rPr lang="zh-CN" sz="3200" b="1" dirty="0">
                <a:solidFill>
                  <a:schemeClr val="tx1"/>
                </a:solidFill>
                <a:latin typeface="微软雅黑" panose="020B0503020204020204" pitchFamily="34" charset="-122"/>
                <a:ea typeface="微软雅黑" panose="020B0503020204020204" pitchFamily="34" charset="-122"/>
              </a:rPr>
              <a:t>视同销售</a:t>
            </a:r>
            <a:r>
              <a:rPr lang="en-US" altLang="zh-CN" sz="3200" b="1" dirty="0">
                <a:solidFill>
                  <a:schemeClr val="tx1"/>
                </a:solidFill>
                <a:latin typeface="微软雅黑" panose="020B0503020204020204" pitchFamily="34" charset="-122"/>
                <a:ea typeface="微软雅黑" panose="020B0503020204020204" pitchFamily="34" charset="-122"/>
              </a:rPr>
              <a:t>-36</a:t>
            </a:r>
            <a:r>
              <a:rPr lang="zh-CN" altLang="en-US" sz="3200" b="1" dirty="0">
                <a:solidFill>
                  <a:schemeClr val="tx1"/>
                </a:solidFill>
                <a:latin typeface="微软雅黑" panose="020B0503020204020204" pitchFamily="34" charset="-122"/>
                <a:ea typeface="微软雅黑" panose="020B0503020204020204" pitchFamily="34" charset="-122"/>
              </a:rPr>
              <a:t>号</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第十四条 下列情形视同销售服务、无形资产或者不动产：</a:t>
            </a:r>
            <a:endParaRPr lang="en-US"/>
          </a:p>
          <a:p>
            <a:r>
              <a:rPr lang="en-US"/>
              <a:t>（一）单位或者个体工商户向其他单位或者个人无偿提供服务，但用于公益事业或者以社会公众为对象的除外。</a:t>
            </a:r>
            <a:endParaRPr lang="en-US"/>
          </a:p>
          <a:p>
            <a:r>
              <a:rPr lang="en-US"/>
              <a:t>（二）单位或者个人向其他单位或者个人无偿转让无形资产或者不动产，但用于公益事业或者以社会公众为对象的除外。</a:t>
            </a:r>
            <a:endParaRPr lang="en-US"/>
          </a:p>
          <a:p>
            <a:r>
              <a:rPr lang="en-US"/>
              <a:t>（三）财政部和国家税务总局规定的其他情形。    </a:t>
            </a:r>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八、</a:t>
            </a:r>
            <a:r>
              <a:rPr lang="zh-CN" sz="3200" b="1" dirty="0">
                <a:solidFill>
                  <a:schemeClr val="tx1"/>
                </a:solidFill>
                <a:latin typeface="微软雅黑" panose="020B0503020204020204" pitchFamily="34" charset="-122"/>
                <a:ea typeface="微软雅黑" panose="020B0503020204020204" pitchFamily="34" charset="-122"/>
              </a:rPr>
              <a:t>视同销售</a:t>
            </a:r>
            <a:r>
              <a:rPr lang="en-US" altLang="zh-CN" sz="3200" b="1" dirty="0">
                <a:solidFill>
                  <a:schemeClr val="tx1"/>
                </a:solidFill>
                <a:latin typeface="微软雅黑" panose="020B0503020204020204" pitchFamily="34" charset="-122"/>
                <a:ea typeface="微软雅黑" panose="020B0503020204020204" pitchFamily="34" charset="-122"/>
              </a:rPr>
              <a:t>-</a:t>
            </a:r>
            <a:r>
              <a:rPr lang="zh-CN" altLang="en-US" sz="3200" b="1" dirty="0">
                <a:solidFill>
                  <a:schemeClr val="tx1"/>
                </a:solidFill>
                <a:latin typeface="微软雅黑" panose="020B0503020204020204" pitchFamily="34" charset="-122"/>
                <a:ea typeface="微软雅黑" panose="020B0503020204020204" pitchFamily="34" charset="-122"/>
              </a:rPr>
              <a:t>关联关系</a:t>
            </a:r>
            <a:r>
              <a:rPr lang="zh-CN" sz="3200" b="1" dirty="0">
                <a:solidFill>
                  <a:schemeClr val="tx1"/>
                </a:solidFill>
                <a:latin typeface="微软雅黑" panose="020B0503020204020204" pitchFamily="34" charset="-122"/>
                <a:ea typeface="微软雅黑" panose="020B0503020204020204" pitchFamily="34" charset="-122"/>
              </a:rPr>
              <a:t>利息</a:t>
            </a:r>
            <a:endParaRPr 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财税〔2019〕20号关于明确养老机构免征增值税等政策的通知</a:t>
            </a:r>
            <a:endParaRPr lang="en-US"/>
          </a:p>
          <a:p>
            <a:r>
              <a:rPr lang="en-US"/>
              <a:t>　三、自2019年2月1日至2020年12月31日，对企业集团内单位（含企业集团）之间的资金无偿借贷行为，免征增值税。</a:t>
            </a:r>
            <a:endParaRPr lang="en-US"/>
          </a:p>
          <a:p>
            <a:r>
              <a:rPr lang="en-US"/>
              <a:t> 财政部 税务总局公告2021年第6号</a:t>
            </a:r>
            <a:endParaRPr lang="en-US"/>
          </a:p>
          <a:p>
            <a:r>
              <a:rPr lang="zh-CN" altLang="en-US"/>
              <a:t>上述优惠延长到：2023年12月31日</a:t>
            </a:r>
            <a:endParaRPr lang="zh-CN"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九、</a:t>
            </a:r>
            <a:r>
              <a:rPr lang="zh-CN" sz="3200" b="1" dirty="0">
                <a:solidFill>
                  <a:schemeClr val="tx1"/>
                </a:solidFill>
                <a:latin typeface="微软雅黑" panose="020B0503020204020204" pitchFamily="34" charset="-122"/>
                <a:ea typeface="微软雅黑" panose="020B0503020204020204" pitchFamily="34" charset="-122"/>
              </a:rPr>
              <a:t>销项税</a:t>
            </a:r>
            <a:endParaRPr 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a:t>
            </a:r>
            <a:r>
              <a:rPr lang="en-US">
                <a:solidFill>
                  <a:schemeClr val="tx1"/>
                </a:solidFill>
              </a:rPr>
              <a:t> </a:t>
            </a:r>
            <a:r>
              <a:rPr lang="zh-CN" altLang="en-US" kern="1200">
                <a:solidFill>
                  <a:schemeClr val="tx1"/>
                </a:solidFill>
                <a:sym typeface="+mn-ea"/>
              </a:rPr>
              <a:t>纳税人将建筑施工设备出租给他人使用并配备操作人员的，按照“建筑服务”缴纳增值税。</a:t>
            </a:r>
            <a:r>
              <a:rPr lang="zh-CN" altLang="en-US">
                <a:sym typeface="+mn-ea"/>
              </a:rPr>
              <a:t>财税[2016]140号</a:t>
            </a:r>
            <a:endParaRPr lang="zh-CN" altLang="en-US">
              <a:sym typeface="+mn-ea"/>
            </a:endParaRPr>
          </a:p>
          <a:p>
            <a:endParaRPr lang="zh-CN" altLang="en-US" kern="1200">
              <a:solidFill>
                <a:schemeClr val="tx1"/>
              </a:solidFill>
              <a:latin typeface="+mn-lt"/>
              <a:ea typeface="+mn-ea"/>
              <a:cs typeface="+mn-cs"/>
            </a:endParaRPr>
          </a:p>
          <a:p>
            <a:endParaRPr lang="zh-CN" altLang="en-US" kern="1200">
              <a:solidFill>
                <a:schemeClr val="tx1"/>
              </a:solidFill>
              <a:latin typeface="+mn-lt"/>
              <a:ea typeface="+mn-ea"/>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Rectangle 3"/>
          <p:cNvSpPr>
            <a:spLocks noGrp="1" noRot="1"/>
          </p:cNvSpPr>
          <p:nvPr>
            <p:ph type="title"/>
          </p:nvPr>
        </p:nvSpPr>
        <p:spPr>
          <a:xfrm>
            <a:off x="2135188" y="404813"/>
            <a:ext cx="7416800" cy="719137"/>
          </a:xfrm>
        </p:spPr>
        <p:txBody>
          <a:bodyPr vert="horz" wrap="square" lIns="92075" tIns="46038" rIns="92075" bIns="46038" anchor="t" anchorCtr="0"/>
          <a:p>
            <a:r>
              <a:rPr lang="zh-CN" altLang="en-US" sz="2800" b="1" dirty="0">
                <a:solidFill>
                  <a:srgbClr val="C00000"/>
                </a:solidFill>
                <a:latin typeface="黑体" panose="02010609060101010101" pitchFamily="49" charset="-122"/>
                <a:ea typeface="黑体" panose="02010609060101010101" pitchFamily="49" charset="-122"/>
              </a:rPr>
              <a:t>增值税</a:t>
            </a:r>
            <a:r>
              <a:rPr lang="en-US" altLang="zh-CN" sz="2800" b="1" dirty="0">
                <a:solidFill>
                  <a:srgbClr val="C00000"/>
                </a:solidFill>
                <a:latin typeface="黑体" panose="02010609060101010101" pitchFamily="49" charset="-122"/>
                <a:ea typeface="黑体" panose="02010609060101010101" pitchFamily="49" charset="-122"/>
              </a:rPr>
              <a:t>——</a:t>
            </a:r>
            <a:r>
              <a:rPr lang="zh-CN" sz="2800" b="1" dirty="0">
                <a:solidFill>
                  <a:srgbClr val="C00000"/>
                </a:solidFill>
                <a:latin typeface="黑体" panose="02010609060101010101" pitchFamily="49" charset="-122"/>
                <a:ea typeface="黑体" panose="02010609060101010101" pitchFamily="49" charset="-122"/>
              </a:rPr>
              <a:t>抵减</a:t>
            </a:r>
            <a:endParaRPr lang="zh-CN" sz="2800" b="1" dirty="0">
              <a:solidFill>
                <a:srgbClr val="C00000"/>
              </a:solidFill>
              <a:latin typeface="黑体" panose="02010609060101010101" pitchFamily="49" charset="-122"/>
              <a:ea typeface="黑体" panose="02010609060101010101" pitchFamily="49" charset="-122"/>
            </a:endParaRPr>
          </a:p>
        </p:txBody>
      </p:sp>
      <p:sp>
        <p:nvSpPr>
          <p:cNvPr id="33795" name="Rectangle 2"/>
          <p:cNvSpPr>
            <a:spLocks noGrp="1" noRot="1" noChangeArrowheads="1"/>
          </p:cNvSpPr>
          <p:nvPr>
            <p:ph idx="1"/>
          </p:nvPr>
        </p:nvSpPr>
        <p:spPr>
          <a:xfrm>
            <a:off x="1283335" y="1242695"/>
            <a:ext cx="10111105" cy="5499735"/>
          </a:xfrm>
        </p:spPr>
        <p:txBody>
          <a:bodyPr vert="horz" wrap="square" lIns="91440" tIns="45720" rIns="91440" bIns="45720" numCol="1" anchor="t" anchorCtr="0" compatLnSpc="1"/>
          <a:lstStyle/>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zh-CN" altLang="en-US" sz="24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企业招用建档立卡贫困人口，以及在人力资源社会保障部门公共就业服务机构登记失业半年以上且持《就业创业证》或《就业失业登记证》（注明“企业吸纳税收政策”）的人员，与其签订1年以上期限劳动合同并依法缴纳社会保险费的，自签订劳动合同并缴纳社会保险当月起，在3年内按实际招用人数予以定额依次扣减增值税、城市维护建设税、教育费附加、地方教育附加和企业所得税优惠。定额标准为每人每年6000元，最高可上浮30%，各省、自治区、直辖市人民政府可根据本地区实际情况在此幅度内确定具体定额标准。城市维护建设税、教育费附加、地方教育附加的计税依据是享受本项税收优惠政策前的增值税应纳税额。</a:t>
            </a:r>
            <a:endParaRPr kumimoji="1" lang="zh-CN" altLang="en-US" sz="24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zh-CN" altLang="en-US" sz="24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执行期限延长至2025年12月31日。</a:t>
            </a:r>
            <a:endParaRPr kumimoji="1" lang="zh-CN" altLang="en-US" sz="24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br>
              <a:rPr lang="zh-CN" altLang="en-US" b="1" dirty="0">
                <a:solidFill>
                  <a:schemeClr val="tx1"/>
                </a:solidFill>
                <a:latin typeface="微软雅黑" panose="020B0503020204020204" pitchFamily="34" charset="-122"/>
                <a:ea typeface="微软雅黑" panose="020B0503020204020204" pitchFamily="34" charset="-122"/>
                <a:sym typeface="+mn-ea"/>
              </a:rPr>
            </a:br>
            <a:r>
              <a:rPr lang="zh-CN" altLang="en-US" sz="3200" b="1" dirty="0">
                <a:solidFill>
                  <a:schemeClr val="tx1"/>
                </a:solidFill>
                <a:latin typeface="微软雅黑" panose="020B0503020204020204" pitchFamily="34" charset="-122"/>
                <a:ea typeface="微软雅黑" panose="020B0503020204020204" pitchFamily="34" charset="-122"/>
                <a:sym typeface="+mn-ea"/>
              </a:rPr>
              <a:t>一、</a:t>
            </a:r>
            <a:r>
              <a:rPr lang="zh-CN" altLang="en-US" sz="3200" b="1" dirty="0">
                <a:solidFill>
                  <a:schemeClr val="tx1"/>
                </a:solidFill>
                <a:latin typeface="微软雅黑" panose="020B0503020204020204" pitchFamily="34" charset="-122"/>
                <a:ea typeface="微软雅黑" panose="020B0503020204020204" pitchFamily="34" charset="-122"/>
                <a:sym typeface="+mn-ea"/>
              </a:rPr>
              <a:t> 增值税纳税义务时点</a:t>
            </a:r>
            <a:br>
              <a:rPr lang="zh-CN" altLang="en-US" sz="3200" b="1" dirty="0">
                <a:solidFill>
                  <a:schemeClr val="tx1"/>
                </a:solidFill>
                <a:latin typeface="微软雅黑" panose="020B0503020204020204" pitchFamily="34" charset="-122"/>
                <a:ea typeface="微软雅黑" panose="020B0503020204020204" pitchFamily="34" charset="-122"/>
                <a:sym typeface="+mn-ea"/>
              </a:rPr>
            </a:br>
            <a:endParaRPr lang="zh-CN" altLang="en-US" sz="3200"/>
          </a:p>
        </p:txBody>
      </p:sp>
      <p:sp>
        <p:nvSpPr>
          <p:cNvPr id="3" name="内容占位符 2"/>
          <p:cNvSpPr>
            <a:spLocks noGrp="1"/>
          </p:cNvSpPr>
          <p:nvPr>
            <p:ph idx="1"/>
          </p:nvPr>
        </p:nvSpPr>
        <p:spPr>
          <a:xfrm>
            <a:off x="839470" y="1197610"/>
            <a:ext cx="10626725" cy="4761865"/>
          </a:xfrm>
        </p:spPr>
        <p:txBody>
          <a:bodyPr/>
          <a:p>
            <a:r>
              <a:rPr lang="zh-CN" altLang="en-US"/>
              <a:t>财税〔2016〕36号附件一第四十五条</a:t>
            </a:r>
            <a:endParaRPr lang="zh-CN" altLang="en-US"/>
          </a:p>
          <a:p>
            <a:r>
              <a:rPr lang="zh-CN" altLang="en-US" sz="2800"/>
              <a:t>增值税纳税义务、扣缴义务发生时间为：</a:t>
            </a:r>
            <a:endParaRPr lang="zh-CN" altLang="en-US" sz="2800"/>
          </a:p>
          <a:p>
            <a:r>
              <a:rPr lang="zh-CN" altLang="en-US" sz="2800"/>
              <a:t>（一）纳税人发生</a:t>
            </a:r>
            <a:r>
              <a:rPr lang="zh-CN" altLang="en-US" sz="2800">
                <a:solidFill>
                  <a:srgbClr val="FF0000"/>
                </a:solidFill>
              </a:rPr>
              <a:t>应税行为</a:t>
            </a:r>
            <a:r>
              <a:rPr lang="zh-CN" altLang="en-US" sz="2800"/>
              <a:t>并收讫销售款项或者取得索取销售款项凭据的当天；先开具发票的，为开具发票的当天。</a:t>
            </a:r>
            <a:endParaRPr lang="zh-CN" altLang="en-US" sz="2800"/>
          </a:p>
          <a:p>
            <a:r>
              <a:rPr lang="zh-CN" altLang="en-US" sz="2800"/>
              <a:t>收讫销售款项，是指纳税人销售服务、无形资产、不动产过程中或者完成后收到款项。</a:t>
            </a:r>
            <a:endParaRPr lang="zh-CN" altLang="en-US" sz="2800"/>
          </a:p>
          <a:p>
            <a:r>
              <a:rPr lang="zh-CN" altLang="en-US" sz="2800"/>
              <a:t>取得索取销售款项凭据的当天，是指书面合同确定的付款日期；未签订书面合同或者书面合同未确定付款日期的，为服务、无形资产转让完成的当天或者不动产权属变更的当天</a:t>
            </a:r>
            <a:r>
              <a:rPr lang="zh-CN" altLang="en-US"/>
              <a:t>。</a:t>
            </a:r>
            <a:endParaRPr lang="zh-CN"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
          <p:cNvSpPr>
            <a:spLocks noGrp="1"/>
          </p:cNvSpPr>
          <p:nvPr>
            <p:ph type="title"/>
          </p:nvPr>
        </p:nvSpPr>
        <p:spPr>
          <a:xfrm>
            <a:off x="1855470" y="365125"/>
            <a:ext cx="8183880" cy="771525"/>
          </a:xfrm>
        </p:spPr>
        <p:txBody>
          <a:bodyPr vert="horz" lIns="91440" tIns="45720" rIns="91440" bIns="45720" anchor="t" anchorCtr="0"/>
          <a:p>
            <a:r>
              <a:rPr lang="en-US" altLang="zh-CN" sz="3200" b="1"/>
              <a:t>     </a:t>
            </a:r>
            <a:r>
              <a:rPr lang="zh-CN" sz="3200" b="1"/>
              <a:t>第二篇</a:t>
            </a:r>
            <a:r>
              <a:rPr lang="en-US" altLang="zh-CN" sz="3200" b="1"/>
              <a:t> </a:t>
            </a:r>
            <a:r>
              <a:rPr lang="zh-CN" sz="3200" b="1"/>
              <a:t>建筑施工业企业所得税难点解析</a:t>
            </a:r>
            <a:endParaRPr lang="zh-CN" sz="3200" b="1"/>
          </a:p>
        </p:txBody>
      </p:sp>
      <p:sp>
        <p:nvSpPr>
          <p:cNvPr id="25602" name="日期占位符 3"/>
          <p:cNvSpPr>
            <a:spLocks noGrp="1"/>
          </p:cNvSpPr>
          <p:nvPr>
            <p:ph type="dt" sz="half" idx="10"/>
          </p:nvPr>
        </p:nvSpPr>
        <p:spPr>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600" b="0"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600" b="0"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600" b="0"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600" b="0"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600" b="0" i="0" u="none" kern="1200" baseline="0">
                <a:solidFill>
                  <a:schemeClr val="tx1"/>
                </a:solidFill>
                <a:latin typeface="Times New Roman" panose="02020603050405020304" pitchFamily="18" charset="0"/>
                <a:ea typeface="黑体" panose="02010609060101010101" pitchFamily="49" charset="-122"/>
                <a:cs typeface="+mn-cs"/>
              </a:defRPr>
            </a:lvl5pPr>
          </a:lstStyle>
          <a:p>
            <a:pPr lvl="0" indent="0" defTabSz="914400">
              <a:buFont typeface="Arial" panose="020B0604020202020204" pitchFamily="34" charset="0"/>
              <a:buChar char="•"/>
            </a:pPr>
            <a:r>
              <a:rPr lang="zh-CN" altLang="en-US" sz="1200">
                <a:solidFill>
                  <a:srgbClr val="898989"/>
                </a:solidFill>
                <a:latin typeface="Arial" panose="020B0604020202020204" pitchFamily="34" charset="0"/>
                <a:ea typeface="宋体" panose="02010600030101010101" pitchFamily="2" charset="-122"/>
              </a:rPr>
              <a:t>山东天永信版权所有</a:t>
            </a:r>
            <a:endParaRPr lang="zh-CN" altLang="en-US" sz="1200">
              <a:solidFill>
                <a:srgbClr val="898989"/>
              </a:solidFill>
              <a:latin typeface="Arial" panose="020B0604020202020204" pitchFamily="34" charset="0"/>
              <a:ea typeface="宋体" panose="02010600030101010101" pitchFamily="2" charset="-122"/>
            </a:endParaRPr>
          </a:p>
        </p:txBody>
      </p:sp>
      <p:pic>
        <p:nvPicPr>
          <p:cNvPr id="25603" name="内容占位符 6" descr="IMG_20171017_094902"/>
          <p:cNvPicPr>
            <a:picLocks noGrp="1" noChangeAspect="1"/>
          </p:cNvPicPr>
          <p:nvPr>
            <p:ph idx="1"/>
          </p:nvPr>
        </p:nvPicPr>
        <p:blipFill>
          <a:blip r:embed="rId1"/>
          <a:stretch>
            <a:fillRect/>
          </a:stretch>
        </p:blipFill>
        <p:spPr>
          <a:xfrm>
            <a:off x="2012950" y="1218565"/>
            <a:ext cx="8037830" cy="4958715"/>
          </a:xfrm>
        </p:spPr>
      </p:pic>
      <p:pic>
        <p:nvPicPr>
          <p:cNvPr id="2" name="图片 1"/>
          <p:cNvPicPr>
            <a:picLocks noChangeAspect="1"/>
          </p:cNvPicPr>
          <p:nvPr/>
        </p:nvPicPr>
        <p:blipFill>
          <a:blip r:embed="rId2"/>
          <a:stretch>
            <a:fillRect/>
          </a:stretch>
        </p:blipFill>
        <p:spPr>
          <a:xfrm>
            <a:off x="1997075" y="1179830"/>
            <a:ext cx="8213725" cy="506920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一、</a:t>
            </a:r>
            <a:r>
              <a:rPr lang="zh-CN" sz="3200" b="1" dirty="0">
                <a:solidFill>
                  <a:schemeClr val="tx1"/>
                </a:solidFill>
                <a:latin typeface="微软雅黑" panose="020B0503020204020204" pitchFamily="34" charset="-122"/>
                <a:ea typeface="微软雅黑" panose="020B0503020204020204" pitchFamily="34" charset="-122"/>
              </a:rPr>
              <a:t>收入确认</a:t>
            </a:r>
            <a:r>
              <a:rPr lang="en-US" altLang="zh-CN" sz="3200" b="1" dirty="0">
                <a:solidFill>
                  <a:schemeClr val="tx1"/>
                </a:solidFill>
                <a:latin typeface="微软雅黑" panose="020B0503020204020204" pitchFamily="34" charset="-122"/>
                <a:ea typeface="微软雅黑" panose="020B0503020204020204" pitchFamily="34" charset="-122"/>
              </a:rPr>
              <a:t> </a:t>
            </a:r>
            <a:endParaRPr lang="en-US" alt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a:t>
            </a:r>
            <a:r>
              <a:rPr lang="zh-CN" altLang="en-US"/>
              <a:t>企业所得税法</a:t>
            </a:r>
            <a:endParaRPr lang="zh-CN" altLang="en-US"/>
          </a:p>
          <a:p>
            <a:r>
              <a:rPr lang="en-US"/>
              <a:t> 第五条　企业每一纳税年度的收入总额，减除不征税收入、免税收入、各项扣除以及允许弥补的以前年度亏损后的余额，为应纳税所得额。  </a:t>
            </a:r>
            <a:endParaRPr lang="en-US"/>
          </a:p>
          <a:p>
            <a:endParaRPr lang="zh-CN" altLang="en-US" sz="28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一、</a:t>
            </a:r>
            <a:r>
              <a:rPr lang="zh-CN" sz="3200" b="1" dirty="0">
                <a:solidFill>
                  <a:schemeClr val="tx1"/>
                </a:solidFill>
                <a:latin typeface="微软雅黑" panose="020B0503020204020204" pitchFamily="34" charset="-122"/>
                <a:ea typeface="微软雅黑" panose="020B0503020204020204" pitchFamily="34" charset="-122"/>
              </a:rPr>
              <a:t>收入确认</a:t>
            </a:r>
            <a:r>
              <a:rPr lang="en-US" altLang="zh-CN" sz="3200" b="1" dirty="0">
                <a:solidFill>
                  <a:schemeClr val="tx1"/>
                </a:solidFill>
                <a:latin typeface="微软雅黑" panose="020B0503020204020204" pitchFamily="34" charset="-122"/>
                <a:ea typeface="微软雅黑" panose="020B0503020204020204" pitchFamily="34" charset="-122"/>
              </a:rPr>
              <a:t> </a:t>
            </a:r>
            <a:endParaRPr lang="en-US" alt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sz="2800"/>
              <a:t> </a:t>
            </a:r>
            <a:r>
              <a:rPr lang="zh-CN" altLang="en-US" sz="2800"/>
              <a:t>第六条　企业以货币形式和非货币形式从各种来源取得的收入，为收入总额。包括：</a:t>
            </a:r>
            <a:endParaRPr lang="zh-CN" altLang="en-US" sz="2800"/>
          </a:p>
          <a:p>
            <a:r>
              <a:rPr lang="zh-CN" altLang="en-US" sz="2800"/>
              <a:t>　　（一）销售货物收入；</a:t>
            </a:r>
            <a:endParaRPr lang="zh-CN" altLang="en-US" sz="2800"/>
          </a:p>
          <a:p>
            <a:r>
              <a:rPr lang="zh-CN" altLang="en-US" sz="2800"/>
              <a:t>　　（二）提供劳务收入；</a:t>
            </a:r>
            <a:endParaRPr lang="zh-CN" altLang="en-US" sz="2800"/>
          </a:p>
          <a:p>
            <a:r>
              <a:rPr lang="zh-CN" altLang="en-US" sz="2800"/>
              <a:t>　　（三）转让财产收入；</a:t>
            </a:r>
            <a:endParaRPr lang="zh-CN" altLang="en-US" sz="2800"/>
          </a:p>
          <a:p>
            <a:r>
              <a:rPr lang="zh-CN" altLang="en-US" sz="2800"/>
              <a:t>　　（四）股息、红利等权益性投资收益；</a:t>
            </a:r>
            <a:endParaRPr lang="zh-CN" altLang="en-US" sz="2800"/>
          </a:p>
          <a:p>
            <a:r>
              <a:rPr lang="zh-CN" altLang="en-US" sz="2800"/>
              <a:t>　　（五）利息收入；</a:t>
            </a:r>
            <a:endParaRPr lang="zh-CN" altLang="en-US" sz="2800"/>
          </a:p>
          <a:p>
            <a:r>
              <a:rPr lang="zh-CN" altLang="en-US" sz="2800"/>
              <a:t>　　（六）租金收入；</a:t>
            </a:r>
            <a:endParaRPr lang="zh-CN" altLang="en-US" sz="2800"/>
          </a:p>
          <a:p>
            <a:r>
              <a:rPr lang="zh-CN" altLang="en-US" sz="2800"/>
              <a:t>　　（七）特许权使用费收入；</a:t>
            </a:r>
            <a:endParaRPr lang="zh-CN" altLang="en-US" sz="2800"/>
          </a:p>
          <a:p>
            <a:r>
              <a:rPr lang="zh-CN" altLang="en-US" sz="2800"/>
              <a:t>　　（八）接受捐赠收入；</a:t>
            </a:r>
            <a:endParaRPr lang="zh-CN" altLang="en-US" sz="2800"/>
          </a:p>
          <a:p>
            <a:r>
              <a:rPr lang="zh-CN" altLang="en-US" sz="2800"/>
              <a:t>　　（九）其他收入。</a:t>
            </a:r>
            <a:endParaRPr lang="zh-CN" altLang="en-US" sz="28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一、</a:t>
            </a:r>
            <a:r>
              <a:rPr lang="zh-CN" sz="3200" b="1" dirty="0">
                <a:solidFill>
                  <a:schemeClr val="tx1"/>
                </a:solidFill>
                <a:latin typeface="微软雅黑" panose="020B0503020204020204" pitchFamily="34" charset="-122"/>
                <a:ea typeface="微软雅黑" panose="020B0503020204020204" pitchFamily="34" charset="-122"/>
              </a:rPr>
              <a:t>收入确认</a:t>
            </a:r>
            <a:r>
              <a:rPr lang="en-US" altLang="zh-CN" sz="3200" b="1" dirty="0">
                <a:solidFill>
                  <a:schemeClr val="tx1"/>
                </a:solidFill>
                <a:latin typeface="微软雅黑" panose="020B0503020204020204" pitchFamily="34" charset="-122"/>
                <a:ea typeface="微软雅黑" panose="020B0503020204020204" pitchFamily="34" charset="-122"/>
              </a:rPr>
              <a:t> </a:t>
            </a:r>
            <a:endParaRPr lang="en-US" alt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a:t>
            </a:r>
            <a:r>
              <a:rPr lang="zh-CN" altLang="en-US"/>
              <a:t>《实施条例》</a:t>
            </a:r>
            <a:r>
              <a:rPr lang="en-US"/>
              <a:t> </a:t>
            </a:r>
            <a:endParaRPr lang="en-US"/>
          </a:p>
          <a:p>
            <a:r>
              <a:rPr lang="zh-CN" altLang="en-US" sz="2800"/>
              <a:t>第九条　企业应纳税所得额的计算，以权责发生制为原则，属于当期的收入和费用，不论款项是否收付，均作为当期的收入和费用；不属于当期的收入和费用，即使款项已经在当期收付，均不作为当期的收入和费用。本条例和国务院财政、税务主管部门另有规定的除外。</a:t>
            </a:r>
            <a:endParaRPr lang="zh-CN" altLang="en-US" sz="2800"/>
          </a:p>
          <a:p>
            <a:r>
              <a:rPr lang="zh-CN" altLang="en-US" sz="2800"/>
              <a:t>第十三条</a:t>
            </a:r>
            <a:r>
              <a:rPr lang="en-US" altLang="zh-CN" sz="2800"/>
              <a:t>  </a:t>
            </a:r>
            <a:r>
              <a:rPr lang="zh-CN" altLang="en-US" sz="2800"/>
              <a:t>企业所得税法第六条所称企业以非货币形式取得的收入，应当按照公允价值确定收入额。</a:t>
            </a:r>
            <a:endParaRPr lang="zh-CN" altLang="en-US" sz="2800"/>
          </a:p>
          <a:p>
            <a:r>
              <a:rPr lang="zh-CN" altLang="en-US" sz="2800"/>
              <a:t>前款所称公允价值，是指按照市场价格确定的价值。</a:t>
            </a:r>
            <a:endParaRPr lang="zh-CN" altLang="en-US" sz="2800"/>
          </a:p>
          <a:p>
            <a:r>
              <a:rPr lang="en-US" altLang="zh-CN" sz="2800"/>
              <a:t> </a:t>
            </a:r>
            <a:endParaRPr lang="en-US" altLang="zh-CN" sz="28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一、</a:t>
            </a:r>
            <a:r>
              <a:rPr lang="zh-CN" sz="3200" b="1" dirty="0">
                <a:solidFill>
                  <a:schemeClr val="tx1"/>
                </a:solidFill>
                <a:latin typeface="微软雅黑" panose="020B0503020204020204" pitchFamily="34" charset="-122"/>
                <a:ea typeface="微软雅黑" panose="020B0503020204020204" pitchFamily="34" charset="-122"/>
              </a:rPr>
              <a:t>收入确认</a:t>
            </a:r>
            <a:r>
              <a:rPr lang="en-US" altLang="zh-CN" sz="3200" b="1" dirty="0">
                <a:solidFill>
                  <a:schemeClr val="tx1"/>
                </a:solidFill>
                <a:latin typeface="微软雅黑" panose="020B0503020204020204" pitchFamily="34" charset="-122"/>
                <a:ea typeface="微软雅黑" panose="020B0503020204020204" pitchFamily="34" charset="-122"/>
              </a:rPr>
              <a:t> </a:t>
            </a:r>
            <a:endParaRPr lang="en-US" alt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a:t>
            </a:r>
            <a:r>
              <a:rPr lang="en-US" altLang="zh-CN"/>
              <a:t> 企业取得财产（包括各类资产、股权、债权等）转让收入、债务重组收入、接受捐赠收入、无法偿付的应付款收入等，不论是以货币形式、还是非货币形式体现，除另有规定外，均应一次性计入确认收入的年度计算缴纳企业所得税。</a:t>
            </a:r>
            <a:endParaRPr lang="en-US" altLang="zh-CN"/>
          </a:p>
          <a:p>
            <a:r>
              <a:rPr lang="en-US" altLang="zh-CN" sz="2800"/>
              <a:t> 国家税务总局公告[2010]第019号</a:t>
            </a:r>
            <a:endParaRPr lang="en-US" altLang="zh-CN" sz="2800"/>
          </a:p>
          <a:p>
            <a:r>
              <a:rPr lang="en-US" altLang="zh-CN" sz="2800"/>
              <a:t>《关于企业取得财产转让等所得企业所得税处理问题的公告》</a:t>
            </a:r>
            <a:endParaRPr lang="en-US" altLang="zh-CN" sz="28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一、</a:t>
            </a:r>
            <a:r>
              <a:rPr lang="zh-CN" sz="3200" b="1" dirty="0">
                <a:solidFill>
                  <a:schemeClr val="tx1"/>
                </a:solidFill>
                <a:latin typeface="微软雅黑" panose="020B0503020204020204" pitchFamily="34" charset="-122"/>
                <a:ea typeface="微软雅黑" panose="020B0503020204020204" pitchFamily="34" charset="-122"/>
              </a:rPr>
              <a:t>收入确认</a:t>
            </a:r>
            <a:r>
              <a:rPr lang="en-US" altLang="zh-CN" sz="3200" b="1" dirty="0">
                <a:solidFill>
                  <a:schemeClr val="tx1"/>
                </a:solidFill>
                <a:latin typeface="微软雅黑" panose="020B0503020204020204" pitchFamily="34" charset="-122"/>
                <a:ea typeface="微软雅黑" panose="020B0503020204020204" pitchFamily="34" charset="-122"/>
              </a:rPr>
              <a:t> </a:t>
            </a:r>
            <a:endParaRPr lang="en-US" alt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a:t>
            </a:r>
            <a:r>
              <a:rPr lang="en-US" altLang="zh-CN"/>
              <a:t> </a:t>
            </a:r>
            <a:r>
              <a:rPr lang="en-US" altLang="zh-CN" sz="2800"/>
              <a:t>企业将资产移送他人的下列情形，因资产所有权属已发生改变而不属于内部处置资产，应按规定视同销售确定收入。</a:t>
            </a:r>
            <a:endParaRPr lang="en-US" altLang="zh-CN" sz="2800"/>
          </a:p>
          <a:p>
            <a:r>
              <a:rPr lang="en-US" altLang="zh-CN" sz="2800"/>
              <a:t>1、用于市场推广或销售；</a:t>
            </a:r>
            <a:endParaRPr lang="en-US" altLang="zh-CN" sz="2800"/>
          </a:p>
          <a:p>
            <a:r>
              <a:rPr lang="en-US" altLang="zh-CN" sz="2800"/>
              <a:t>2、用于交际应酬；</a:t>
            </a:r>
            <a:endParaRPr lang="en-US" altLang="zh-CN" sz="2800"/>
          </a:p>
          <a:p>
            <a:r>
              <a:rPr lang="en-US" altLang="zh-CN" sz="2800"/>
              <a:t>3、用于职工奖励或福利；</a:t>
            </a:r>
            <a:endParaRPr lang="en-US" altLang="zh-CN" sz="2800"/>
          </a:p>
          <a:p>
            <a:r>
              <a:rPr lang="en-US" altLang="zh-CN" sz="2800"/>
              <a:t>4、用于股息分配；</a:t>
            </a:r>
            <a:endParaRPr lang="en-US" altLang="zh-CN" sz="2800"/>
          </a:p>
          <a:p>
            <a:r>
              <a:rPr lang="en-US" altLang="zh-CN" sz="2800"/>
              <a:t>5、用于对外捐赠；</a:t>
            </a:r>
            <a:endParaRPr lang="en-US" altLang="zh-CN" sz="2800"/>
          </a:p>
          <a:p>
            <a:r>
              <a:rPr lang="en-US" altLang="zh-CN" sz="2800"/>
              <a:t>6、其他改变资产所有权属的用途。</a:t>
            </a:r>
            <a:endParaRPr lang="en-US" altLang="zh-CN" sz="2800"/>
          </a:p>
          <a:p>
            <a:r>
              <a:rPr lang="en-US" altLang="zh-CN" sz="2800"/>
              <a:t>国税函[2008]828号《关于企业处置资产所得税处理问题的通知》</a:t>
            </a:r>
            <a:endParaRPr lang="en-US" altLang="zh-CN" sz="28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一、</a:t>
            </a:r>
            <a:r>
              <a:rPr lang="zh-CN" sz="3200" b="1" dirty="0">
                <a:solidFill>
                  <a:schemeClr val="tx1"/>
                </a:solidFill>
                <a:latin typeface="微软雅黑" panose="020B0503020204020204" pitchFamily="34" charset="-122"/>
                <a:ea typeface="微软雅黑" panose="020B0503020204020204" pitchFamily="34" charset="-122"/>
              </a:rPr>
              <a:t>收入确认</a:t>
            </a:r>
            <a:r>
              <a:rPr lang="en-US" altLang="zh-CN" sz="3200" b="1" dirty="0">
                <a:solidFill>
                  <a:schemeClr val="tx1"/>
                </a:solidFill>
                <a:latin typeface="微软雅黑" panose="020B0503020204020204" pitchFamily="34" charset="-122"/>
                <a:ea typeface="微软雅黑" panose="020B0503020204020204" pitchFamily="34" charset="-122"/>
              </a:rPr>
              <a:t> </a:t>
            </a:r>
            <a:endParaRPr lang="en-US" alt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a:t>
            </a:r>
            <a:r>
              <a:rPr lang="en-US" altLang="zh-CN"/>
              <a:t> </a:t>
            </a:r>
            <a:r>
              <a:rPr lang="en-US" altLang="zh-CN" sz="2800"/>
              <a:t>企业发生《国家税务总局关于企业处置资产所得税处理问题的通知》（国税函〔2008〕828号）第二条规定情形的，除另有规定外,应按照被移送资产的公允价值确定销售收入。</a:t>
            </a:r>
            <a:endParaRPr lang="en-US" altLang="zh-CN" sz="2800"/>
          </a:p>
          <a:p>
            <a:r>
              <a:rPr lang="en-US" altLang="zh-CN" sz="2800"/>
              <a:t>该条款适用于2016年度及以后年度企业所得税汇算清缴。</a:t>
            </a:r>
            <a:endParaRPr lang="en-US" altLang="zh-CN" sz="2800"/>
          </a:p>
          <a:p>
            <a:r>
              <a:rPr lang="en-US" altLang="zh-CN" sz="2800"/>
              <a:t>国家税务总局公告2016年第80号《国家税务总局关于企业所得税有关问题的公告》</a:t>
            </a:r>
            <a:endParaRPr lang="en-US" altLang="zh-CN" sz="28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一、</a:t>
            </a:r>
            <a:r>
              <a:rPr lang="zh-CN" sz="3200" b="1" dirty="0">
                <a:solidFill>
                  <a:schemeClr val="tx1"/>
                </a:solidFill>
                <a:latin typeface="微软雅黑" panose="020B0503020204020204" pitchFamily="34" charset="-122"/>
                <a:ea typeface="微软雅黑" panose="020B0503020204020204" pitchFamily="34" charset="-122"/>
              </a:rPr>
              <a:t>收入确认</a:t>
            </a:r>
            <a:r>
              <a:rPr lang="en-US" altLang="zh-CN" sz="3200" b="1" dirty="0">
                <a:solidFill>
                  <a:schemeClr val="tx1"/>
                </a:solidFill>
                <a:latin typeface="微软雅黑" panose="020B0503020204020204" pitchFamily="34" charset="-122"/>
                <a:ea typeface="微软雅黑" panose="020B0503020204020204" pitchFamily="34" charset="-122"/>
              </a:rPr>
              <a:t> </a:t>
            </a:r>
            <a:endParaRPr lang="en-US" alt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关于确认企业所得税收入若干问题的通知 </a:t>
            </a:r>
            <a:endParaRPr lang="en-US"/>
          </a:p>
          <a:p>
            <a:r>
              <a:rPr lang="en-US" sz="2800"/>
              <a:t>国税函[2008]875号</a:t>
            </a:r>
            <a:endParaRPr lang="en-US" sz="2800"/>
          </a:p>
          <a:p>
            <a:r>
              <a:rPr lang="en-US" sz="2800"/>
              <a:t> 二、企业</a:t>
            </a:r>
            <a:r>
              <a:rPr lang="en-US" sz="2800">
                <a:solidFill>
                  <a:srgbClr val="FF0000"/>
                </a:solidFill>
              </a:rPr>
              <a:t>在各个纳税期末</a:t>
            </a:r>
            <a:r>
              <a:rPr lang="en-US" sz="2800"/>
              <a:t>，提供劳务交易的结果能够可靠估计的，</a:t>
            </a:r>
            <a:r>
              <a:rPr lang="en-US" sz="2800">
                <a:solidFill>
                  <a:srgbClr val="FF0000"/>
                </a:solidFill>
              </a:rPr>
              <a:t>应采用完工进度（完工百分比）</a:t>
            </a:r>
            <a:r>
              <a:rPr lang="en-US" sz="2800"/>
              <a:t>法确认提供劳务收入。 </a:t>
            </a:r>
            <a:endParaRPr lang="en-US" sz="2800"/>
          </a:p>
          <a:p>
            <a:r>
              <a:rPr lang="zh-CN" altLang="en-US" sz="2800"/>
              <a:t>（一）提供劳务交易的结果能够可靠估计，是指</a:t>
            </a:r>
            <a:r>
              <a:rPr lang="zh-CN" altLang="en-US" sz="2800">
                <a:solidFill>
                  <a:srgbClr val="FF0000"/>
                </a:solidFill>
              </a:rPr>
              <a:t>同时满足</a:t>
            </a:r>
            <a:r>
              <a:rPr lang="zh-CN" altLang="en-US" sz="2800"/>
              <a:t>下列条件： </a:t>
            </a:r>
            <a:endParaRPr lang="zh-CN" altLang="en-US" sz="2800"/>
          </a:p>
          <a:p>
            <a:r>
              <a:rPr lang="zh-CN" altLang="en-US" sz="2800"/>
              <a:t>1.收入的金额能够可靠地计量； </a:t>
            </a:r>
            <a:endParaRPr lang="zh-CN" altLang="en-US" sz="2800"/>
          </a:p>
          <a:p>
            <a:r>
              <a:rPr lang="zh-CN" altLang="en-US" sz="2800"/>
              <a:t>2.交易的完工进度能够可靠地确定； </a:t>
            </a:r>
            <a:endParaRPr lang="zh-CN" altLang="en-US" sz="2800"/>
          </a:p>
          <a:p>
            <a:r>
              <a:rPr lang="zh-CN" altLang="en-US" sz="2800"/>
              <a:t>3.交易中已发生和将发生的成本能够可靠地核算。</a:t>
            </a:r>
            <a:endParaRPr lang="zh-CN" altLang="en-US" sz="28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一、</a:t>
            </a:r>
            <a:r>
              <a:rPr lang="zh-CN" sz="3200" b="1" dirty="0">
                <a:solidFill>
                  <a:schemeClr val="tx1"/>
                </a:solidFill>
                <a:latin typeface="微软雅黑" panose="020B0503020204020204" pitchFamily="34" charset="-122"/>
                <a:ea typeface="微软雅黑" panose="020B0503020204020204" pitchFamily="34" charset="-122"/>
              </a:rPr>
              <a:t>收入确认</a:t>
            </a:r>
            <a:r>
              <a:rPr lang="en-US" altLang="zh-CN" sz="3200" b="1" dirty="0">
                <a:solidFill>
                  <a:schemeClr val="tx1"/>
                </a:solidFill>
                <a:latin typeface="微软雅黑" panose="020B0503020204020204" pitchFamily="34" charset="-122"/>
                <a:ea typeface="微软雅黑" panose="020B0503020204020204" pitchFamily="34" charset="-122"/>
              </a:rPr>
              <a:t> </a:t>
            </a:r>
            <a:endParaRPr lang="en-US" alt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（二）企业提供劳务完工进度的确定，可选用下列方法： </a:t>
            </a:r>
            <a:endParaRPr lang="en-US"/>
          </a:p>
          <a:p>
            <a:r>
              <a:rPr lang="zh-CN" altLang="en-US" sz="2800"/>
              <a:t>　　1.已完工作的测量； </a:t>
            </a:r>
            <a:endParaRPr lang="zh-CN" altLang="en-US" sz="2800"/>
          </a:p>
          <a:p>
            <a:r>
              <a:rPr lang="zh-CN" altLang="en-US" sz="2800"/>
              <a:t>　　2.已提供劳务占劳务总量的比例； </a:t>
            </a:r>
            <a:endParaRPr lang="zh-CN" altLang="en-US" sz="2800"/>
          </a:p>
          <a:p>
            <a:r>
              <a:rPr lang="zh-CN" altLang="en-US" sz="2800"/>
              <a:t>　　3.发生成本占总成本的比例。 </a:t>
            </a:r>
            <a:endParaRPr lang="zh-CN" altLang="en-US" sz="28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一、</a:t>
            </a:r>
            <a:r>
              <a:rPr lang="zh-CN" sz="3200" b="1" dirty="0">
                <a:solidFill>
                  <a:schemeClr val="tx1"/>
                </a:solidFill>
                <a:latin typeface="微软雅黑" panose="020B0503020204020204" pitchFamily="34" charset="-122"/>
                <a:ea typeface="微软雅黑" panose="020B0503020204020204" pitchFamily="34" charset="-122"/>
              </a:rPr>
              <a:t>收入确认</a:t>
            </a:r>
            <a:r>
              <a:rPr lang="en-US" altLang="zh-CN" sz="3200" b="1" dirty="0">
                <a:solidFill>
                  <a:schemeClr val="tx1"/>
                </a:solidFill>
                <a:latin typeface="微软雅黑" panose="020B0503020204020204" pitchFamily="34" charset="-122"/>
                <a:ea typeface="微软雅黑" panose="020B0503020204020204" pitchFamily="34" charset="-122"/>
              </a:rPr>
              <a:t> </a:t>
            </a:r>
            <a:endParaRPr lang="en-US" alt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三）企业应按照从接受劳务方已收或应收的合同或协议价款确定劳务收入总额，根据纳税期末提供劳务收入总额乘以完工进度扣除以前纳税年度累计已确认提供劳务收入后的金额，确认为当期劳务收入；同时，按照提供劳务估计总成本乘以完工进度扣除以前纳税期间累计已确认劳务成本后的金额，结转为当期劳务成本。 </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br>
              <a:rPr lang="zh-CN" altLang="en-US" b="1" dirty="0">
                <a:solidFill>
                  <a:schemeClr val="tx1"/>
                </a:solidFill>
                <a:latin typeface="微软雅黑" panose="020B0503020204020204" pitchFamily="34" charset="-122"/>
                <a:ea typeface="微软雅黑" panose="020B0503020204020204" pitchFamily="34" charset="-122"/>
                <a:sym typeface="+mn-ea"/>
              </a:rPr>
            </a:br>
            <a:r>
              <a:rPr lang="en-US" altLang="zh-CN" sz="3200" b="1" dirty="0">
                <a:solidFill>
                  <a:schemeClr val="tx1"/>
                </a:solidFill>
                <a:latin typeface="微软雅黑" panose="020B0503020204020204" pitchFamily="34" charset="-122"/>
                <a:ea typeface="微软雅黑" panose="020B0503020204020204" pitchFamily="34" charset="-122"/>
                <a:sym typeface="+mn-ea"/>
              </a:rPr>
              <a:t> </a:t>
            </a:r>
            <a:r>
              <a:rPr lang="zh-CN" altLang="en-US" sz="3200" b="1" dirty="0">
                <a:solidFill>
                  <a:schemeClr val="tx1"/>
                </a:solidFill>
                <a:latin typeface="微软雅黑" panose="020B0503020204020204" pitchFamily="34" charset="-122"/>
                <a:ea typeface="微软雅黑" panose="020B0503020204020204" pitchFamily="34" charset="-122"/>
                <a:sym typeface="+mn-ea"/>
              </a:rPr>
              <a:t>   一、增值税纳税义务时点</a:t>
            </a:r>
            <a:br>
              <a:rPr lang="zh-CN" altLang="en-US" sz="3200" b="1" dirty="0">
                <a:solidFill>
                  <a:schemeClr val="tx1"/>
                </a:solidFill>
                <a:latin typeface="微软雅黑" panose="020B0503020204020204" pitchFamily="34" charset="-122"/>
                <a:ea typeface="微软雅黑" panose="020B0503020204020204" pitchFamily="34" charset="-122"/>
                <a:sym typeface="+mn-ea"/>
              </a:rPr>
            </a:br>
            <a:endParaRPr lang="zh-CN" altLang="en-US" sz="3200"/>
          </a:p>
        </p:txBody>
      </p:sp>
      <p:sp>
        <p:nvSpPr>
          <p:cNvPr id="3" name="内容占位符 2"/>
          <p:cNvSpPr>
            <a:spLocks noGrp="1"/>
          </p:cNvSpPr>
          <p:nvPr>
            <p:ph idx="1"/>
          </p:nvPr>
        </p:nvSpPr>
        <p:spPr>
          <a:xfrm>
            <a:off x="839470" y="1197610"/>
            <a:ext cx="10626725" cy="4761865"/>
          </a:xfrm>
        </p:spPr>
        <p:txBody>
          <a:bodyPr/>
          <a:p>
            <a:r>
              <a:rPr lang="zh-CN" altLang="en-US" sz="2800"/>
              <a:t>（二）纳税人提供</a:t>
            </a:r>
            <a:r>
              <a:rPr lang="zh-CN" altLang="en-US" sz="2800">
                <a:solidFill>
                  <a:srgbClr val="FF0000"/>
                </a:solidFill>
              </a:rPr>
              <a:t>建筑服务</a:t>
            </a:r>
            <a:r>
              <a:rPr lang="zh-CN" altLang="en-US" sz="2800"/>
              <a:t>、租赁服务采取预收款方式的，其纳税义务发生时间为</a:t>
            </a:r>
            <a:r>
              <a:rPr lang="zh-CN" altLang="en-US" sz="2800">
                <a:solidFill>
                  <a:srgbClr val="FF0000"/>
                </a:solidFill>
              </a:rPr>
              <a:t>收到预收款的当天</a:t>
            </a:r>
            <a:r>
              <a:rPr lang="zh-CN" altLang="en-US" sz="2800"/>
              <a:t>。</a:t>
            </a:r>
            <a:endParaRPr lang="zh-CN" altLang="en-US" sz="2800"/>
          </a:p>
          <a:p>
            <a:r>
              <a:rPr lang="zh-CN" altLang="en-US" sz="2800"/>
              <a:t>（三）纳税人从事金融商品转让的，为金融商品所有权转移的当天。</a:t>
            </a:r>
            <a:endParaRPr lang="zh-CN" altLang="en-US" sz="2800"/>
          </a:p>
          <a:p>
            <a:r>
              <a:rPr lang="zh-CN" altLang="en-US" sz="2800"/>
              <a:t>（四）纳税人发生本办法第十四条规定情形的，其纳税义务发生时间为服务、无形资产转让完成的当天或者不动产权属变更的当天。</a:t>
            </a:r>
            <a:endParaRPr lang="zh-CN" altLang="en-US" sz="2800"/>
          </a:p>
          <a:p>
            <a:r>
              <a:rPr lang="zh-CN" altLang="en-US" sz="2800"/>
              <a:t>（五）增值税扣缴义务发生时间为纳税人增值税纳税义务发生的当天。</a:t>
            </a:r>
            <a:endParaRPr lang="zh-CN" altLang="en-US" sz="28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一、</a:t>
            </a:r>
            <a:r>
              <a:rPr lang="zh-CN" sz="3200" b="1" dirty="0">
                <a:solidFill>
                  <a:schemeClr val="tx1"/>
                </a:solidFill>
                <a:latin typeface="微软雅黑" panose="020B0503020204020204" pitchFamily="34" charset="-122"/>
                <a:ea typeface="微软雅黑" panose="020B0503020204020204" pitchFamily="34" charset="-122"/>
              </a:rPr>
              <a:t>收入确认</a:t>
            </a:r>
            <a:r>
              <a:rPr lang="en-US" altLang="zh-CN" sz="3200" b="1" dirty="0">
                <a:solidFill>
                  <a:schemeClr val="tx1"/>
                </a:solidFill>
                <a:latin typeface="微软雅黑" panose="020B0503020204020204" pitchFamily="34" charset="-122"/>
                <a:ea typeface="微软雅黑" panose="020B0503020204020204" pitchFamily="34" charset="-122"/>
              </a:rPr>
              <a:t> </a:t>
            </a:r>
            <a:endParaRPr lang="en-US" alt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（四）下列提供劳务满足收入确认条件的，应按规定确认收入： </a:t>
            </a:r>
            <a:endParaRPr lang="en-US"/>
          </a:p>
          <a:p>
            <a:r>
              <a:rPr lang="en-US"/>
              <a:t>　1.安装费。应根据安装完工进度确认收入。安装工作是商品销售附带条件的，安装费在确认商品销售实现时确认收入。   </a:t>
            </a:r>
            <a:endParaRPr lang="en-US"/>
          </a:p>
          <a:p>
            <a:r>
              <a:rPr lang="en-US"/>
              <a:t>　4.服务费。包含在商品售价内可区分的服务费，在提供服务的期间分期确认收入。 </a:t>
            </a:r>
            <a:endParaRPr lang="en-US"/>
          </a:p>
          <a:p>
            <a:r>
              <a:rPr lang="en-US"/>
              <a:t>    8</a:t>
            </a:r>
            <a:r>
              <a:rPr lang="zh-CN" altLang="en-US"/>
              <a:t>、</a:t>
            </a:r>
            <a:r>
              <a:rPr lang="en-US"/>
              <a:t>劳务费。长期为客户提供重复的劳务收取的劳务费，在相关劳务活动发生时确认收入。</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一、</a:t>
            </a:r>
            <a:r>
              <a:rPr lang="zh-CN" sz="3200" b="1" dirty="0">
                <a:solidFill>
                  <a:schemeClr val="tx1"/>
                </a:solidFill>
                <a:latin typeface="微软雅黑" panose="020B0503020204020204" pitchFamily="34" charset="-122"/>
                <a:ea typeface="微软雅黑" panose="020B0503020204020204" pitchFamily="34" charset="-122"/>
              </a:rPr>
              <a:t>收入确认</a:t>
            </a:r>
            <a:r>
              <a:rPr lang="en-US" altLang="zh-CN" sz="3200" b="1" dirty="0">
                <a:solidFill>
                  <a:schemeClr val="tx1"/>
                </a:solidFill>
                <a:latin typeface="微软雅黑" panose="020B0503020204020204" pitchFamily="34" charset="-122"/>
                <a:ea typeface="微软雅黑" panose="020B0503020204020204" pitchFamily="34" charset="-122"/>
              </a:rPr>
              <a:t> </a:t>
            </a:r>
            <a:endParaRPr lang="en-US" alt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三、企业以买一赠一等方式组合销售本企业商品的，不属于捐赠，应将总的销售金额按各项商品的公允价值的比例来分摊确认各项的销售收入。</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一、</a:t>
            </a:r>
            <a:r>
              <a:rPr lang="zh-CN" sz="3200" b="1" dirty="0">
                <a:solidFill>
                  <a:schemeClr val="tx1"/>
                </a:solidFill>
                <a:latin typeface="微软雅黑" panose="020B0503020204020204" pitchFamily="34" charset="-122"/>
                <a:ea typeface="微软雅黑" panose="020B0503020204020204" pitchFamily="34" charset="-122"/>
              </a:rPr>
              <a:t>收入确认</a:t>
            </a:r>
            <a:r>
              <a:rPr lang="en-US" altLang="zh-CN" sz="3200" b="1" dirty="0">
                <a:solidFill>
                  <a:schemeClr val="tx1"/>
                </a:solidFill>
                <a:latin typeface="微软雅黑" panose="020B0503020204020204" pitchFamily="34" charset="-122"/>
                <a:ea typeface="微软雅黑" panose="020B0503020204020204" pitchFamily="34" charset="-122"/>
              </a:rPr>
              <a:t> </a:t>
            </a:r>
            <a:endParaRPr lang="en-US" alt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三、企业以买一赠一等方式组合销售本企业商品的，不属于捐赠，应将总的销售金额按各项商品的公允价值的比例来分摊确认各项的销售收入。</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sz="3200" b="1" dirty="0">
                <a:solidFill>
                  <a:schemeClr val="tx1"/>
                </a:solidFill>
                <a:latin typeface="微软雅黑" panose="020B0503020204020204" pitchFamily="34" charset="-122"/>
                <a:ea typeface="微软雅黑" panose="020B0503020204020204" pitchFamily="34" charset="-122"/>
              </a:rPr>
              <a:t>国税函[2010]79号</a:t>
            </a:r>
            <a:endParaRPr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关于租金收入确认问题</a:t>
            </a:r>
            <a:endParaRPr lang="en-US"/>
          </a:p>
          <a:p>
            <a:r>
              <a:rPr lang="en-US"/>
              <a:t>　根据《实施条例》第十九条的规定，企业提供固定资产、包装物或者其他有形资产的使用权取得的租金收入，应按交易合同或协议规定的承租人</a:t>
            </a:r>
            <a:r>
              <a:rPr lang="en-US">
                <a:solidFill>
                  <a:srgbClr val="FF0000"/>
                </a:solidFill>
              </a:rPr>
              <a:t>应付租金</a:t>
            </a:r>
            <a:r>
              <a:rPr lang="en-US"/>
              <a:t>的日期确认收入的实现。其中，如果交易合同或协议中规定租赁期限跨年度，且租金提前一次性支付的，根据《实施条例》第九条规定的收入与费用配比原则，出租人可对上述已确认的收入，在租赁期内，分期均匀计入相关年度收入。</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一、</a:t>
            </a:r>
            <a:r>
              <a:rPr lang="zh-CN" sz="3200" b="1" dirty="0">
                <a:solidFill>
                  <a:schemeClr val="tx1"/>
                </a:solidFill>
                <a:latin typeface="微软雅黑" panose="020B0503020204020204" pitchFamily="34" charset="-122"/>
                <a:ea typeface="微软雅黑" panose="020B0503020204020204" pitchFamily="34" charset="-122"/>
              </a:rPr>
              <a:t>收入确认</a:t>
            </a:r>
            <a:r>
              <a:rPr lang="en-US" altLang="zh-CN" sz="3200" b="1" dirty="0">
                <a:solidFill>
                  <a:schemeClr val="tx1"/>
                </a:solidFill>
                <a:latin typeface="微软雅黑" panose="020B0503020204020204" pitchFamily="34" charset="-122"/>
                <a:ea typeface="微软雅黑" panose="020B0503020204020204" pitchFamily="34" charset="-122"/>
              </a:rPr>
              <a:t> </a:t>
            </a:r>
            <a:endParaRPr lang="en-US" alt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关于企业不征税收入管理问题总局公告2012年第15号 </a:t>
            </a:r>
            <a:endParaRPr lang="en-US"/>
          </a:p>
          <a:p>
            <a:r>
              <a:rPr lang="en-US"/>
              <a:t>企业取得的不征税收入，应按照《财政部 国家税务总局关于专项用途财政性资金企业所得税处理问题的通知》（财税〔2011〕70号，以下简称《通知》）的规定进行处理。凡未按照《通知》规定进行管理的，应作为企业应税收入计入应纳税所得额，依法缴纳企业所得税。</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一、</a:t>
            </a:r>
            <a:r>
              <a:rPr lang="zh-CN" sz="3200" b="1" dirty="0">
                <a:solidFill>
                  <a:schemeClr val="tx1"/>
                </a:solidFill>
                <a:latin typeface="微软雅黑" panose="020B0503020204020204" pitchFamily="34" charset="-122"/>
                <a:ea typeface="微软雅黑" panose="020B0503020204020204" pitchFamily="34" charset="-122"/>
              </a:rPr>
              <a:t>收入确认</a:t>
            </a:r>
            <a:r>
              <a:rPr lang="en-US" altLang="zh-CN" sz="3200" b="1" dirty="0">
                <a:solidFill>
                  <a:schemeClr val="tx1"/>
                </a:solidFill>
                <a:latin typeface="微软雅黑" panose="020B0503020204020204" pitchFamily="34" charset="-122"/>
                <a:ea typeface="微软雅黑" panose="020B0503020204020204" pitchFamily="34" charset="-122"/>
              </a:rPr>
              <a:t> </a:t>
            </a:r>
            <a:endParaRPr lang="en-US" alt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关于企业取得政府财政资金的收入时间确认问题</a:t>
            </a:r>
            <a:endParaRPr lang="en-US"/>
          </a:p>
          <a:p>
            <a:r>
              <a:rPr lang="en-US"/>
              <a:t>企业按照市场价格销售货物、提供劳务服务等，凡由政府财政部门根据企业销售货物、提供劳务服务的数量、金额的一定比例给予全部或部分资金支付的，应当按照</a:t>
            </a:r>
            <a:r>
              <a:rPr lang="en-US">
                <a:solidFill>
                  <a:srgbClr val="FF0000"/>
                </a:solidFill>
              </a:rPr>
              <a:t>权责发生制原则</a:t>
            </a:r>
            <a:r>
              <a:rPr lang="en-US"/>
              <a:t>确认收入。</a:t>
            </a:r>
            <a:endParaRPr lang="en-US"/>
          </a:p>
          <a:p>
            <a:r>
              <a:rPr lang="en-US"/>
              <a:t>除上述情形外，企业取得的各种政府财政支付，如财政补贴、补助、补偿、</a:t>
            </a:r>
            <a:r>
              <a:rPr lang="en-US">
                <a:solidFill>
                  <a:srgbClr val="FF0000"/>
                </a:solidFill>
              </a:rPr>
              <a:t>退税</a:t>
            </a:r>
            <a:r>
              <a:rPr lang="en-US"/>
              <a:t>等，应当</a:t>
            </a:r>
            <a:r>
              <a:rPr lang="en-US">
                <a:solidFill>
                  <a:srgbClr val="FF0000"/>
                </a:solidFill>
              </a:rPr>
              <a:t>按照实际取得收入</a:t>
            </a:r>
            <a:r>
              <a:rPr lang="en-US"/>
              <a:t>的时间确认收入。</a:t>
            </a:r>
            <a:endParaRPr lang="en-US"/>
          </a:p>
          <a:p>
            <a:r>
              <a:rPr lang="en-US"/>
              <a:t>   总局公告2021年第17号</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一、</a:t>
            </a:r>
            <a:r>
              <a:rPr lang="zh-CN" sz="3200" b="1" dirty="0">
                <a:solidFill>
                  <a:schemeClr val="tx1"/>
                </a:solidFill>
                <a:latin typeface="微软雅黑" panose="020B0503020204020204" pitchFamily="34" charset="-122"/>
                <a:ea typeface="微软雅黑" panose="020B0503020204020204" pitchFamily="34" charset="-122"/>
              </a:rPr>
              <a:t>收入确认</a:t>
            </a:r>
            <a:r>
              <a:rPr lang="en-US" altLang="zh-CN" sz="3200" b="1" dirty="0">
                <a:solidFill>
                  <a:schemeClr val="tx1"/>
                </a:solidFill>
                <a:latin typeface="微软雅黑" panose="020B0503020204020204" pitchFamily="34" charset="-122"/>
                <a:ea typeface="微软雅黑" panose="020B0503020204020204" pitchFamily="34" charset="-122"/>
              </a:rPr>
              <a:t> </a:t>
            </a:r>
            <a:endParaRPr lang="en-US" alt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关于企业取得政府财政资金的收入时间确认问题</a:t>
            </a:r>
            <a:endParaRPr lang="en-US"/>
          </a:p>
          <a:p>
            <a:r>
              <a:rPr lang="en-US"/>
              <a:t>企业按照市场价格销售货物、提供劳务服务等，凡由政府财政部门根据企业销售货物、提供劳务服务的数量、金额的一定比例给予全部或部分资金支付的，应当按照</a:t>
            </a:r>
            <a:r>
              <a:rPr lang="en-US">
                <a:solidFill>
                  <a:srgbClr val="FF0000"/>
                </a:solidFill>
              </a:rPr>
              <a:t>权责发生制原则</a:t>
            </a:r>
            <a:r>
              <a:rPr lang="en-US"/>
              <a:t>确认收入。</a:t>
            </a:r>
            <a:endParaRPr lang="en-US"/>
          </a:p>
          <a:p>
            <a:r>
              <a:rPr lang="en-US"/>
              <a:t>除上述情形外，企业取得的各种政府财政支付，如财政补贴、补助、补偿、</a:t>
            </a:r>
            <a:r>
              <a:rPr lang="en-US">
                <a:solidFill>
                  <a:srgbClr val="FF0000"/>
                </a:solidFill>
              </a:rPr>
              <a:t>退税</a:t>
            </a:r>
            <a:r>
              <a:rPr lang="en-US"/>
              <a:t>等，应当</a:t>
            </a:r>
            <a:r>
              <a:rPr lang="en-US">
                <a:solidFill>
                  <a:srgbClr val="FF0000"/>
                </a:solidFill>
              </a:rPr>
              <a:t>按照实际取得收入</a:t>
            </a:r>
            <a:r>
              <a:rPr lang="en-US"/>
              <a:t>的时间确认收入。</a:t>
            </a:r>
            <a:endParaRPr lang="en-US"/>
          </a:p>
          <a:p>
            <a:r>
              <a:rPr lang="en-US"/>
              <a:t>   总局公告2021年第17号</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一、</a:t>
            </a:r>
            <a:r>
              <a:rPr lang="zh-CN" sz="3200" b="1" dirty="0">
                <a:solidFill>
                  <a:schemeClr val="tx1"/>
                </a:solidFill>
                <a:latin typeface="微软雅黑" panose="020B0503020204020204" pitchFamily="34" charset="-122"/>
                <a:ea typeface="微软雅黑" panose="020B0503020204020204" pitchFamily="34" charset="-122"/>
              </a:rPr>
              <a:t>收入确认</a:t>
            </a:r>
            <a:r>
              <a:rPr lang="en-US" altLang="zh-CN" sz="3200" b="1" dirty="0">
                <a:solidFill>
                  <a:schemeClr val="tx1"/>
                </a:solidFill>
                <a:latin typeface="微软雅黑" panose="020B0503020204020204" pitchFamily="34" charset="-122"/>
                <a:ea typeface="微软雅黑" panose="020B0503020204020204" pitchFamily="34" charset="-122"/>
              </a:rPr>
              <a:t> </a:t>
            </a:r>
            <a:endParaRPr lang="en-US" alt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企业受托加工制造大型机械设备、船舶、飞机，以及从事建筑、安装、装配工程业务或者提供其他劳务等，持续时间超过12个月的，按照纳税年度内完工进度或者完成的工作量确认收入的实现。</a:t>
            </a:r>
            <a:endParaRPr lang="en-US"/>
          </a:p>
          <a:p>
            <a:r>
              <a:rPr lang="en-US"/>
              <a:t>《中华人民共和国企业所得税法实施条例》第二十三条</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一、</a:t>
            </a:r>
            <a:r>
              <a:rPr lang="zh-CN" sz="3200" b="1" dirty="0">
                <a:solidFill>
                  <a:schemeClr val="tx1"/>
                </a:solidFill>
                <a:latin typeface="微软雅黑" panose="020B0503020204020204" pitchFamily="34" charset="-122"/>
                <a:ea typeface="微软雅黑" panose="020B0503020204020204" pitchFamily="34" charset="-122"/>
              </a:rPr>
              <a:t>收入确认</a:t>
            </a:r>
            <a:r>
              <a:rPr lang="en-US" altLang="zh-CN" sz="3200" b="1" dirty="0">
                <a:solidFill>
                  <a:schemeClr val="tx1"/>
                </a:solidFill>
                <a:latin typeface="微软雅黑" panose="020B0503020204020204" pitchFamily="34" charset="-122"/>
                <a:ea typeface="微软雅黑" panose="020B0503020204020204" pitchFamily="34" charset="-122"/>
              </a:rPr>
              <a:t> </a:t>
            </a:r>
            <a:endParaRPr lang="en-US" alt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企业所得税法第六条第（八）项所称接受捐赠收入，是指企业接受的来自其他企业、组织或者个人无偿给予的货币性资产、非货币性资产。</a:t>
            </a:r>
            <a:endParaRPr lang="en-US"/>
          </a:p>
          <a:p>
            <a:r>
              <a:rPr lang="en-US"/>
              <a:t>接受捐赠收入，按照实际收到捐赠资产的日期确认收入的实现。</a:t>
            </a:r>
            <a:endParaRPr lang="en-US"/>
          </a:p>
          <a:p>
            <a:r>
              <a:rPr lang="en-US"/>
              <a:t>《中华人民共和国企业所得税法实施条例》第二十一条 </a:t>
            </a: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pPr algn="ctr">
              <a:buClrTx/>
              <a:buSzTx/>
              <a:buFontTx/>
            </a:pPr>
            <a:r>
              <a:rPr lang="zh-CN" altLang="en-US" sz="3200" b="1" dirty="0">
                <a:solidFill>
                  <a:schemeClr val="tx1"/>
                </a:solidFill>
                <a:latin typeface="微软雅黑" panose="020B0503020204020204" pitchFamily="34" charset="-122"/>
                <a:ea typeface="微软雅黑" panose="020B0503020204020204" pitchFamily="34" charset="-122"/>
              </a:rPr>
              <a:t>一、</a:t>
            </a:r>
            <a:r>
              <a:rPr lang="zh-CN" sz="3200" b="1" dirty="0">
                <a:solidFill>
                  <a:schemeClr val="tx1"/>
                </a:solidFill>
                <a:latin typeface="微软雅黑" panose="020B0503020204020204" pitchFamily="34" charset="-122"/>
                <a:ea typeface="微软雅黑" panose="020B0503020204020204" pitchFamily="34" charset="-122"/>
              </a:rPr>
              <a:t>收入确认</a:t>
            </a:r>
            <a:r>
              <a:rPr lang="en-US" altLang="zh-CN" sz="3200" b="1" dirty="0">
                <a:solidFill>
                  <a:schemeClr val="tx1"/>
                </a:solidFill>
                <a:latin typeface="微软雅黑" panose="020B0503020204020204" pitchFamily="34" charset="-122"/>
                <a:ea typeface="微软雅黑" panose="020B0503020204020204" pitchFamily="34" charset="-122"/>
              </a:rPr>
              <a:t> </a:t>
            </a:r>
            <a:endParaRPr lang="en-US" altLang="zh-CN" sz="32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93115" y="1177925"/>
            <a:ext cx="10546080" cy="5047615"/>
          </a:xfrm>
        </p:spPr>
        <p:txBody>
          <a:bodyPr/>
          <a:p>
            <a:r>
              <a:rPr lang="en-US"/>
              <a:t> 建筑企业在前期工程竞标阶段，往往找同行兄弟单位参不陪标，陪标单位会向中标单位收取一定的陪标费，陪标单位存在收取陪标费未计收入 。</a:t>
            </a:r>
            <a:endParaRPr lang="en-US"/>
          </a:p>
          <a:p>
            <a:r>
              <a:rPr lang="en-US"/>
              <a:t>大型建筑企业将自有机械施工设备等固定资产出租给其他单位使用，取得的租赁收入计入往来款项，可能存在隐瞒收入、</a:t>
            </a:r>
            <a:r>
              <a:rPr lang="zh-CN" altLang="en-US"/>
              <a:t>不</a:t>
            </a:r>
            <a:r>
              <a:rPr lang="en-US"/>
              <a:t>计或者少计收入，少缴企业所得税</a:t>
            </a:r>
            <a:r>
              <a:rPr lang="zh-CN" altLang="en-US"/>
              <a:t>。</a:t>
            </a:r>
            <a:r>
              <a:rPr lang="en-US"/>
              <a:t> </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r>
              <a:rPr lang="zh-CN" altLang="en-US" sz="3200" b="1" dirty="0">
                <a:solidFill>
                  <a:schemeClr val="tx1"/>
                </a:solidFill>
                <a:latin typeface="微软雅黑" panose="020B0503020204020204" pitchFamily="34" charset="-122"/>
                <a:ea typeface="微软雅黑" panose="020B0503020204020204" pitchFamily="34" charset="-122"/>
                <a:sym typeface="+mn-ea"/>
              </a:rPr>
              <a:t>二、</a:t>
            </a:r>
            <a:r>
              <a:rPr lang="zh-CN" altLang="en-US" sz="3200" b="1" dirty="0">
                <a:solidFill>
                  <a:schemeClr val="tx1"/>
                </a:solidFill>
                <a:latin typeface="微软雅黑" panose="020B0503020204020204" pitchFamily="34" charset="-122"/>
                <a:ea typeface="微软雅黑" panose="020B0503020204020204" pitchFamily="34" charset="-122"/>
                <a:sym typeface="+mn-ea"/>
              </a:rPr>
              <a:t> 增值税计税方法选择</a:t>
            </a:r>
            <a:endParaRPr lang="zh-CN" altLang="en-US" sz="3200"/>
          </a:p>
        </p:txBody>
      </p:sp>
      <p:sp>
        <p:nvSpPr>
          <p:cNvPr id="3" name="内容占位符 2"/>
          <p:cNvSpPr>
            <a:spLocks noGrp="1"/>
          </p:cNvSpPr>
          <p:nvPr>
            <p:ph idx="1"/>
          </p:nvPr>
        </p:nvSpPr>
        <p:spPr>
          <a:xfrm>
            <a:off x="839470" y="1121410"/>
            <a:ext cx="10626725" cy="4838065"/>
          </a:xfrm>
        </p:spPr>
        <p:txBody>
          <a:bodyPr/>
          <a:p>
            <a:r>
              <a:rPr lang="zh-CN" altLang="en-US"/>
              <a:t>纳税人分为一般纳税人和小规模纳税人。</a:t>
            </a:r>
            <a:endParaRPr lang="zh-CN" altLang="en-US"/>
          </a:p>
          <a:p>
            <a:r>
              <a:rPr lang="zh-CN" altLang="en-US"/>
              <a:t>应税行为的年应征增值税销售额（以下称应税销售额）超过财政部和国家税务总局规定标准的纳税人为一般纳税人，未超过规定标准的纳税人为小规模纳税人。</a:t>
            </a:r>
            <a:endParaRPr lang="zh-CN" altLang="en-US"/>
          </a:p>
          <a:p>
            <a:r>
              <a:rPr lang="zh-CN" altLang="en-US"/>
              <a:t>年应税销售额超过规定标准的其他个人不属于一般纳税人。年应税销售额超过规定标准但不经常发生应税行为的单位和个体工商户可选择按照小规模纳税人纳税。</a:t>
            </a:r>
            <a:endParaRPr lang="zh-CN" altLang="en-US"/>
          </a:p>
          <a:p>
            <a:r>
              <a:rPr lang="zh-CN" altLang="en-US"/>
              <a:t>增值税的计税方法，包括一般计税方法和简易计税方法。</a:t>
            </a:r>
            <a:r>
              <a:rPr lang="en-US" altLang="zh-CN"/>
              <a:t> </a:t>
            </a:r>
            <a:endParaRPr lang="en-US" altLang="zh-CN"/>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Rectangle 3"/>
          <p:cNvSpPr>
            <a:spLocks noGrp="1" noRot="1"/>
          </p:cNvSpPr>
          <p:nvPr>
            <p:ph type="title"/>
          </p:nvPr>
        </p:nvSpPr>
        <p:spPr>
          <a:xfrm>
            <a:off x="2135188" y="404813"/>
            <a:ext cx="7416800" cy="719137"/>
          </a:xfrm>
        </p:spPr>
        <p:txBody>
          <a:bodyPr vert="horz" wrap="square" lIns="92075" tIns="46038" rIns="92075" bIns="46038" anchor="t" anchorCtr="0"/>
          <a:p>
            <a:r>
              <a:rPr lang="zh-CN" sz="2800" b="1" dirty="0">
                <a:solidFill>
                  <a:srgbClr val="C00000"/>
                </a:solidFill>
                <a:latin typeface="黑体" panose="02010609060101010101" pitchFamily="49" charset="-122"/>
                <a:ea typeface="黑体" panose="02010609060101010101" pitchFamily="49" charset="-122"/>
              </a:rPr>
              <a:t>二、研发费用</a:t>
            </a:r>
            <a:endParaRPr lang="zh-CN" sz="2800" b="1" dirty="0">
              <a:solidFill>
                <a:srgbClr val="C00000"/>
              </a:solidFill>
              <a:latin typeface="黑体" panose="02010609060101010101" pitchFamily="49" charset="-122"/>
              <a:ea typeface="黑体" panose="02010609060101010101" pitchFamily="49" charset="-122"/>
            </a:endParaRPr>
          </a:p>
        </p:txBody>
      </p:sp>
      <p:sp>
        <p:nvSpPr>
          <p:cNvPr id="33795" name="Rectangle 2"/>
          <p:cNvSpPr>
            <a:spLocks noGrp="1" noRot="1" noChangeArrowheads="1"/>
          </p:cNvSpPr>
          <p:nvPr>
            <p:ph idx="1"/>
          </p:nvPr>
        </p:nvSpPr>
        <p:spPr>
          <a:xfrm>
            <a:off x="1283335" y="1123950"/>
            <a:ext cx="10111105" cy="5618480"/>
          </a:xfrm>
        </p:spPr>
        <p:txBody>
          <a:bodyPr vert="horz" wrap="square" lIns="91440" tIns="45720" rIns="91440" bIns="45720" numCol="1" anchor="t" anchorCtr="0" compatLnSpc="1"/>
          <a:lstStyle/>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《企业所得税法》</a:t>
            </a:r>
            <a:r>
              <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第三十条　企业的下列支出，可以在计算应纳税所得额时加计扣除：</a:t>
            </a:r>
            <a:endPar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　（一）开发新技术、新产品、新工艺发生的研究开发费用；</a:t>
            </a:r>
            <a:endPar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　（二）安置残疾人员及国家鼓励安置的其他就业人员所支付的工资。</a:t>
            </a:r>
            <a:endPar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《实施条例》</a:t>
            </a:r>
            <a:r>
              <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第九十五条　企业所得税法第三十条第（一）项所称研究开发费用的加计扣除，是指企业为开发新技术、新产品、新工艺发生的研究开发费用，未形成无形资产计入当期损益的，在按照规定据实扣除的基础上，按照研究开发费用的50%加计扣除；形成无形资产的，按照无形资产成本的150%摊销。</a:t>
            </a:r>
            <a:r>
              <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 </a:t>
            </a:r>
            <a:endPar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1032510"/>
          </a:xfrm>
        </p:spPr>
        <p:txBody>
          <a:bodyPr/>
          <a:p>
            <a:r>
              <a:rPr lang="en-US" altLang="zh-CN" b="1" dirty="0">
                <a:solidFill>
                  <a:schemeClr val="tx1"/>
                </a:solidFill>
                <a:latin typeface="微软雅黑" panose="020B0503020204020204" pitchFamily="34" charset="-122"/>
                <a:ea typeface="微软雅黑" panose="020B0503020204020204" pitchFamily="34" charset="-122"/>
                <a:sym typeface="+mn-ea"/>
              </a:rPr>
              <a:t>  </a:t>
            </a:r>
            <a:r>
              <a:rPr lang="zh-CN" altLang="en-US" b="1" dirty="0">
                <a:solidFill>
                  <a:schemeClr val="tx1"/>
                </a:solidFill>
                <a:latin typeface="微软雅黑" panose="020B0503020204020204" pitchFamily="34" charset="-122"/>
                <a:ea typeface="微软雅黑" panose="020B0503020204020204" pitchFamily="34" charset="-122"/>
                <a:sym typeface="+mn-ea"/>
              </a:rPr>
              <a:t>研发费用</a:t>
            </a:r>
            <a:r>
              <a:rPr lang="en-US" altLang="zh-CN" b="1" dirty="0">
                <a:solidFill>
                  <a:schemeClr val="tx1"/>
                </a:solidFill>
                <a:latin typeface="微软雅黑" panose="020B0503020204020204" pitchFamily="34" charset="-122"/>
                <a:ea typeface="微软雅黑" panose="020B0503020204020204" pitchFamily="34" charset="-122"/>
                <a:sym typeface="+mn-ea"/>
              </a:rPr>
              <a:t> </a:t>
            </a:r>
            <a:endParaRPr lang="en-US" altLang="zh-CN" b="1" dirty="0">
              <a:solidFill>
                <a:schemeClr val="tx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839470" y="1310005"/>
            <a:ext cx="10626725" cy="5157470"/>
          </a:xfrm>
        </p:spPr>
        <p:txBody>
          <a:bodyPr/>
          <a:p>
            <a:pPr marL="0" indent="0" eaLnBrk="1" hangingPunct="1">
              <a:lnSpc>
                <a:spcPts val="5000"/>
              </a:lnSpc>
              <a:spcBef>
                <a:spcPct val="0"/>
              </a:spcBef>
              <a:buNone/>
            </a:pPr>
            <a:r>
              <a:rPr lang="en-US" b="1" dirty="0">
                <a:solidFill>
                  <a:srgbClr val="009900"/>
                </a:solidFill>
                <a:latin typeface="华文中宋" panose="02010600040101010101" pitchFamily="2" charset="-122"/>
                <a:ea typeface="华文中宋" panose="02010600040101010101" pitchFamily="2" charset="-122"/>
                <a:sym typeface="+mn-ea"/>
              </a:rPr>
              <a:t> </a:t>
            </a:r>
            <a:r>
              <a:rPr lang="en-US" sz="2400"/>
              <a:t>税收方面的研发活动，是指企业为获得科技与技术新知识，创造性运用科学技术新知识，或实质性改进技术、产品（服务）、工艺而持续进行的具有明确目标的系统性活动。其中不适用税前加计扣除政策的活动包括：（1）企业产品（服务）的常规性升级；（2）对某项科研成果的直接应用</a:t>
            </a:r>
            <a:r>
              <a:rPr lang="zh-CN" altLang="en-US" sz="2400"/>
              <a:t>；</a:t>
            </a:r>
            <a:r>
              <a:rPr lang="en-US" sz="2400"/>
              <a:t> （3）企业在商品化后为顾客提供的技术支持活动；（4）对现存产品、服务、技术、材料或工艺流程进行的重复或简单改变；（5）市场调查研究、效率调查或管理研究；（6）作为工业（服务）流程环节或常规的质量控制、测试分析、维修维护；（7）社会科学、艺术或人文学方面的研究。</a:t>
            </a:r>
            <a:endParaRPr lang="en-US" sz="24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1100455"/>
          </a:xfrm>
        </p:spPr>
        <p:txBody>
          <a:bodyPr/>
          <a:p>
            <a:r>
              <a:rPr lang="zh-CN" altLang="en-US" b="1" dirty="0">
                <a:solidFill>
                  <a:schemeClr val="tx1"/>
                </a:solidFill>
                <a:latin typeface="微软雅黑" panose="020B0503020204020204" pitchFamily="34" charset="-122"/>
                <a:ea typeface="微软雅黑" panose="020B0503020204020204" pitchFamily="34" charset="-122"/>
                <a:sym typeface="+mn-ea"/>
              </a:rPr>
              <a:t>研发费用行业范围</a:t>
            </a:r>
            <a:endParaRPr lang="en-US" altLang="zh-CN" b="1" dirty="0">
              <a:solidFill>
                <a:schemeClr val="tx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839470" y="1221740"/>
            <a:ext cx="10626725" cy="4737735"/>
          </a:xfrm>
        </p:spPr>
        <p:txBody>
          <a:bodyPr/>
          <a:p>
            <a:pPr marL="0" indent="0" eaLnBrk="1" hangingPunct="1">
              <a:lnSpc>
                <a:spcPts val="5000"/>
              </a:lnSpc>
              <a:spcBef>
                <a:spcPct val="0"/>
              </a:spcBef>
              <a:buNone/>
            </a:pPr>
            <a:r>
              <a:rPr lang="en-US" b="1" dirty="0">
                <a:solidFill>
                  <a:srgbClr val="009900"/>
                </a:solidFill>
                <a:latin typeface="华文中宋" panose="02010600040101010101" pitchFamily="2" charset="-122"/>
                <a:ea typeface="华文中宋" panose="02010600040101010101" pitchFamily="2" charset="-122"/>
                <a:sym typeface="+mn-ea"/>
              </a:rPr>
              <a:t> </a:t>
            </a:r>
            <a:endParaRPr lang="en-US"/>
          </a:p>
        </p:txBody>
      </p:sp>
      <p:sp>
        <p:nvSpPr>
          <p:cNvPr id="100" name="文本框 99"/>
          <p:cNvSpPr txBox="1"/>
          <p:nvPr/>
        </p:nvSpPr>
        <p:spPr>
          <a:xfrm>
            <a:off x="982980" y="1203960"/>
            <a:ext cx="10016490" cy="4940300"/>
          </a:xfrm>
          <a:prstGeom prst="rect">
            <a:avLst/>
          </a:prstGeom>
          <a:noFill/>
          <a:ln w="9525">
            <a:noFill/>
          </a:ln>
        </p:spPr>
        <p:txBody>
          <a:bodyPr>
            <a:noAutofit/>
          </a:bodyPr>
          <a:p>
            <a:r>
              <a:rPr lang="zh-CN" sz="2800">
                <a:solidFill>
                  <a:srgbClr val="333333"/>
                </a:solidFill>
                <a:ea typeface="宋体" panose="02010600030101010101" pitchFamily="2" charset="-122"/>
              </a:rPr>
              <a:t>必须符合《财政部国家税务总局科技部关于完善研究开发费用税前加计扣除政策的通知》（财税〔2015〕119号）文件有关研发活动的基本定义等相关条件</a:t>
            </a:r>
            <a:endParaRPr lang="zh-CN" sz="2800">
              <a:solidFill>
                <a:srgbClr val="333333"/>
              </a:solidFill>
              <a:ea typeface="宋体" panose="02010600030101010101" pitchFamily="2" charset="-122"/>
            </a:endParaRPr>
          </a:p>
          <a:p>
            <a:r>
              <a:rPr lang="zh-CN" altLang="en-US" sz="2800">
                <a:solidFill>
                  <a:srgbClr val="333333"/>
                </a:solidFill>
                <a:ea typeface="宋体" panose="02010600030101010101" pitchFamily="2" charset="-122"/>
              </a:rPr>
              <a:t>会计核算健全、实行</a:t>
            </a:r>
            <a:r>
              <a:rPr lang="zh-CN" altLang="en-US" sz="2800">
                <a:solidFill>
                  <a:srgbClr val="FF0000"/>
                </a:solidFill>
                <a:ea typeface="宋体" panose="02010600030101010101" pitchFamily="2" charset="-122"/>
              </a:rPr>
              <a:t>查账征收</a:t>
            </a:r>
            <a:r>
              <a:rPr lang="zh-CN" altLang="en-US" sz="2800">
                <a:solidFill>
                  <a:srgbClr val="333333"/>
                </a:solidFill>
                <a:ea typeface="宋体" panose="02010600030101010101" pitchFamily="2" charset="-122"/>
              </a:rPr>
              <a:t>并能够准确归集研发费用的(非负面清单行业)</a:t>
            </a:r>
            <a:r>
              <a:rPr lang="zh-CN" altLang="en-US" sz="2800">
                <a:solidFill>
                  <a:srgbClr val="FF0000"/>
                </a:solidFill>
                <a:ea typeface="宋体" panose="02010600030101010101" pitchFamily="2" charset="-122"/>
              </a:rPr>
              <a:t>居民企业</a:t>
            </a:r>
            <a:r>
              <a:rPr lang="zh-CN" altLang="en-US" sz="2800">
                <a:solidFill>
                  <a:srgbClr val="333333"/>
                </a:solidFill>
                <a:ea typeface="宋体" panose="02010600030101010101" pitchFamily="2" charset="-122"/>
              </a:rPr>
              <a:t>可适用研发费用加计扣除。</a:t>
            </a:r>
            <a:endParaRPr lang="zh-CN" altLang="en-US" sz="2800">
              <a:solidFill>
                <a:srgbClr val="333333"/>
              </a:solidFill>
              <a:ea typeface="宋体" panose="02010600030101010101" pitchFamily="2" charset="-122"/>
            </a:endParaRPr>
          </a:p>
          <a:p>
            <a:r>
              <a:rPr lang="en-US" altLang="zh-CN" sz="2800">
                <a:solidFill>
                  <a:srgbClr val="333333"/>
                </a:solidFill>
                <a:ea typeface="宋体" panose="02010600030101010101" pitchFamily="2" charset="-122"/>
              </a:rPr>
              <a:t> </a:t>
            </a:r>
            <a:r>
              <a:rPr lang="zh-CN" altLang="en-US" sz="2800">
                <a:solidFill>
                  <a:srgbClr val="333333"/>
                </a:solidFill>
                <a:ea typeface="宋体" panose="02010600030101010101" pitchFamily="2" charset="-122"/>
              </a:rPr>
              <a:t>【适用行业】</a:t>
            </a:r>
            <a:endParaRPr lang="zh-CN" altLang="en-US" sz="2800">
              <a:solidFill>
                <a:srgbClr val="333333"/>
              </a:solidFill>
              <a:ea typeface="宋体" panose="02010600030101010101" pitchFamily="2" charset="-122"/>
            </a:endParaRPr>
          </a:p>
          <a:p>
            <a:r>
              <a:rPr lang="zh-CN" altLang="en-US" sz="2800">
                <a:solidFill>
                  <a:srgbClr val="333333"/>
                </a:solidFill>
                <a:ea typeface="宋体" panose="02010600030101010101" pitchFamily="2" charset="-122"/>
              </a:rPr>
              <a:t>除烟草制造业、住宿和餐饮业、批发和零售业、房地产业、租赁和商务服务业、娱乐业以外，其他企业均可享受。</a:t>
            </a:r>
            <a:endParaRPr lang="zh-CN" altLang="en-US" sz="2800">
              <a:solidFill>
                <a:srgbClr val="333333"/>
              </a:solidFill>
              <a:ea typeface="宋体" panose="02010600030101010101" pitchFamily="2" charset="-122"/>
            </a:endParaRPr>
          </a:p>
          <a:p>
            <a:endParaRPr lang="zh-CN" altLang="en-US" sz="2800">
              <a:solidFill>
                <a:srgbClr val="333333"/>
              </a:solidFill>
              <a:ea typeface="宋体" panose="02010600030101010101" pitchFamily="2"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1100455"/>
          </a:xfrm>
        </p:spPr>
        <p:txBody>
          <a:bodyPr/>
          <a:p>
            <a:r>
              <a:rPr lang="zh-CN" altLang="en-US" b="1" dirty="0">
                <a:solidFill>
                  <a:schemeClr val="tx1"/>
                </a:solidFill>
                <a:latin typeface="微软雅黑" panose="020B0503020204020204" pitchFamily="34" charset="-122"/>
                <a:ea typeface="微软雅黑" panose="020B0503020204020204" pitchFamily="34" charset="-122"/>
                <a:sym typeface="+mn-ea"/>
              </a:rPr>
              <a:t>研发费用加计范围</a:t>
            </a:r>
            <a:r>
              <a:rPr lang="en-US" altLang="zh-CN" b="1" dirty="0">
                <a:solidFill>
                  <a:schemeClr val="tx1"/>
                </a:solidFill>
                <a:latin typeface="微软雅黑" panose="020B0503020204020204" pitchFamily="34" charset="-122"/>
                <a:ea typeface="微软雅黑" panose="020B0503020204020204" pitchFamily="34" charset="-122"/>
                <a:sym typeface="+mn-ea"/>
              </a:rPr>
              <a:t> </a:t>
            </a:r>
            <a:endParaRPr lang="en-US" altLang="zh-CN" b="1" dirty="0">
              <a:solidFill>
                <a:schemeClr val="tx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839470" y="1221740"/>
            <a:ext cx="10626725" cy="4737735"/>
          </a:xfrm>
        </p:spPr>
        <p:txBody>
          <a:bodyPr/>
          <a:p>
            <a:pPr marL="0" indent="0" eaLnBrk="1" hangingPunct="1">
              <a:lnSpc>
                <a:spcPts val="5000"/>
              </a:lnSpc>
              <a:spcBef>
                <a:spcPct val="0"/>
              </a:spcBef>
              <a:buNone/>
            </a:pPr>
            <a:r>
              <a:rPr lang="en-US" b="1" dirty="0">
                <a:solidFill>
                  <a:srgbClr val="009900"/>
                </a:solidFill>
                <a:latin typeface="华文中宋" panose="02010600040101010101" pitchFamily="2" charset="-122"/>
                <a:ea typeface="华文中宋" panose="02010600040101010101" pitchFamily="2" charset="-122"/>
                <a:sym typeface="+mn-ea"/>
              </a:rPr>
              <a:t> </a:t>
            </a:r>
            <a:endParaRPr lang="en-US"/>
          </a:p>
        </p:txBody>
      </p:sp>
      <p:sp>
        <p:nvSpPr>
          <p:cNvPr id="100" name="文本框 99"/>
          <p:cNvSpPr txBox="1"/>
          <p:nvPr/>
        </p:nvSpPr>
        <p:spPr>
          <a:xfrm>
            <a:off x="982980" y="1203960"/>
            <a:ext cx="10016490" cy="4940300"/>
          </a:xfrm>
          <a:prstGeom prst="rect">
            <a:avLst/>
          </a:prstGeom>
          <a:noFill/>
          <a:ln w="9525">
            <a:noFill/>
          </a:ln>
        </p:spPr>
        <p:txBody>
          <a:bodyPr>
            <a:noAutofit/>
          </a:bodyPr>
          <a:p>
            <a:r>
              <a:rPr lang="zh-CN" sz="2800">
                <a:solidFill>
                  <a:srgbClr val="333333"/>
                </a:solidFill>
                <a:ea typeface="宋体" panose="02010600030101010101" pitchFamily="2" charset="-122"/>
              </a:rPr>
              <a:t>允许加计扣除的研发费用范围包括：（1）直接从事研发活动的人员或外聘研发人员的人员人工费用；（2）直接投入研发项目费用；（3）用于研发活动的仪器设备的折旧费用；（4）用于研发活动的无形资产摊销费用；（5）新产品设计费、新工艺规程制定费、新药研制的临床试验费、勘探开发技术的现场试验费；（6）与研发活动直接相关的其他费用（此类费用总额不得超过可加计扣除研发费用总额的10%）；（7）财政部和国家税务总局规定的其他费用。</a:t>
            </a:r>
            <a:endParaRPr lang="zh-CN" sz="2800">
              <a:solidFill>
                <a:srgbClr val="333333"/>
              </a:solidFill>
              <a:ea typeface="宋体" panose="02010600030101010101" pitchFamily="2"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1100455"/>
          </a:xfrm>
        </p:spPr>
        <p:txBody>
          <a:bodyPr/>
          <a:p>
            <a:r>
              <a:rPr lang="zh-CN" altLang="en-US" b="1" dirty="0">
                <a:solidFill>
                  <a:schemeClr val="tx1"/>
                </a:solidFill>
                <a:latin typeface="微软雅黑" panose="020B0503020204020204" pitchFamily="34" charset="-122"/>
                <a:ea typeface="微软雅黑" panose="020B0503020204020204" pitchFamily="34" charset="-122"/>
                <a:sym typeface="+mn-ea"/>
              </a:rPr>
              <a:t>研发费用的备案</a:t>
            </a:r>
            <a:r>
              <a:rPr lang="en-US" altLang="zh-CN" b="1" dirty="0">
                <a:solidFill>
                  <a:schemeClr val="tx1"/>
                </a:solidFill>
                <a:latin typeface="微软雅黑" panose="020B0503020204020204" pitchFamily="34" charset="-122"/>
                <a:ea typeface="微软雅黑" panose="020B0503020204020204" pitchFamily="34" charset="-122"/>
                <a:sym typeface="+mn-ea"/>
              </a:rPr>
              <a:t> </a:t>
            </a:r>
            <a:endParaRPr lang="en-US" altLang="zh-CN" b="1" dirty="0">
              <a:solidFill>
                <a:schemeClr val="tx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839470" y="1221740"/>
            <a:ext cx="10626725" cy="4737735"/>
          </a:xfrm>
        </p:spPr>
        <p:txBody>
          <a:bodyPr/>
          <a:p>
            <a:pPr marL="0" indent="0" eaLnBrk="1" hangingPunct="1">
              <a:lnSpc>
                <a:spcPts val="5000"/>
              </a:lnSpc>
              <a:spcBef>
                <a:spcPct val="0"/>
              </a:spcBef>
              <a:buNone/>
            </a:pPr>
            <a:r>
              <a:rPr lang="en-US" b="1" dirty="0">
                <a:solidFill>
                  <a:srgbClr val="009900"/>
                </a:solidFill>
                <a:latin typeface="华文中宋" panose="02010600040101010101" pitchFamily="2" charset="-122"/>
                <a:ea typeface="华文中宋" panose="02010600040101010101" pitchFamily="2" charset="-122"/>
                <a:sym typeface="+mn-ea"/>
              </a:rPr>
              <a:t> </a:t>
            </a:r>
            <a:endParaRPr lang="en-US"/>
          </a:p>
        </p:txBody>
      </p:sp>
      <p:sp>
        <p:nvSpPr>
          <p:cNvPr id="100" name="文本框 99"/>
          <p:cNvSpPr txBox="1"/>
          <p:nvPr/>
        </p:nvSpPr>
        <p:spPr>
          <a:xfrm>
            <a:off x="982980" y="1203960"/>
            <a:ext cx="10016490" cy="4940300"/>
          </a:xfrm>
          <a:prstGeom prst="rect">
            <a:avLst/>
          </a:prstGeom>
          <a:noFill/>
          <a:ln w="9525">
            <a:noFill/>
          </a:ln>
        </p:spPr>
        <p:txBody>
          <a:bodyPr>
            <a:noAutofit/>
          </a:bodyPr>
          <a:p>
            <a:r>
              <a:rPr sz="3200">
                <a:solidFill>
                  <a:srgbClr val="333333"/>
                </a:solidFill>
                <a:ea typeface="宋体" panose="02010600030101010101" pitchFamily="2" charset="-122"/>
              </a:rPr>
              <a:t>按照国务院“放管服”的要求</a:t>
            </a:r>
            <a:r>
              <a:rPr sz="2800">
                <a:solidFill>
                  <a:srgbClr val="333333"/>
                </a:solidFill>
                <a:ea typeface="宋体" panose="02010600030101010101" pitchFamily="2" charset="-122"/>
              </a:rPr>
              <a:t>，国家税务总局公告2018年第23号发布了修订后的《企业所得税优惠政策事项办理办法》，明确企业享受研发费用加计扣除优惠政策时，采用“</a:t>
            </a:r>
            <a:r>
              <a:rPr sz="2800">
                <a:solidFill>
                  <a:srgbClr val="FF0000"/>
                </a:solidFill>
                <a:ea typeface="宋体" panose="02010600030101010101" pitchFamily="2" charset="-122"/>
              </a:rPr>
              <a:t>自行判别、申报享受、相关资料留存备查</a:t>
            </a:r>
            <a:r>
              <a:rPr sz="2800">
                <a:solidFill>
                  <a:srgbClr val="333333"/>
                </a:solidFill>
                <a:ea typeface="宋体" panose="02010600030101010101" pitchFamily="2" charset="-122"/>
              </a:rPr>
              <a:t>”的办理方式，企业对留存备查资料的真实性、合法性承担法律责任，在年度纳税申报及享受优惠事项前无需再履行备案手续，也无需再报送备案资料。</a:t>
            </a:r>
            <a:endParaRPr lang="en-US" altLang="zh-CN" sz="2800">
              <a:solidFill>
                <a:srgbClr val="333333"/>
              </a:solidFill>
              <a:ea typeface="宋体" panose="02010600030101010101" pitchFamily="2"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1100455"/>
          </a:xfrm>
        </p:spPr>
        <p:txBody>
          <a:bodyPr/>
          <a:p>
            <a:r>
              <a:rPr lang="zh-CN" altLang="en-US" b="1" dirty="0">
                <a:solidFill>
                  <a:schemeClr val="tx1"/>
                </a:solidFill>
                <a:latin typeface="微软雅黑" panose="020B0503020204020204" pitchFamily="34" charset="-122"/>
                <a:ea typeface="微软雅黑" panose="020B0503020204020204" pitchFamily="34" charset="-122"/>
                <a:sym typeface="+mn-ea"/>
              </a:rPr>
              <a:t>研发费用的鉴定</a:t>
            </a:r>
            <a:r>
              <a:rPr lang="en-US" altLang="zh-CN" b="1" dirty="0">
                <a:solidFill>
                  <a:schemeClr val="tx1"/>
                </a:solidFill>
                <a:latin typeface="微软雅黑" panose="020B0503020204020204" pitchFamily="34" charset="-122"/>
                <a:ea typeface="微软雅黑" panose="020B0503020204020204" pitchFamily="34" charset="-122"/>
                <a:sym typeface="+mn-ea"/>
              </a:rPr>
              <a:t> </a:t>
            </a:r>
            <a:endParaRPr lang="en-US" altLang="zh-CN" b="1" dirty="0">
              <a:solidFill>
                <a:schemeClr val="tx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839470" y="1221740"/>
            <a:ext cx="10626725" cy="4737735"/>
          </a:xfrm>
        </p:spPr>
        <p:txBody>
          <a:bodyPr/>
          <a:p>
            <a:pPr marL="0" indent="0" eaLnBrk="1" hangingPunct="1">
              <a:lnSpc>
                <a:spcPts val="5000"/>
              </a:lnSpc>
              <a:spcBef>
                <a:spcPct val="0"/>
              </a:spcBef>
              <a:buNone/>
            </a:pPr>
            <a:r>
              <a:rPr lang="en-US" b="1" dirty="0">
                <a:solidFill>
                  <a:srgbClr val="009900"/>
                </a:solidFill>
                <a:latin typeface="华文中宋" panose="02010600040101010101" pitchFamily="2" charset="-122"/>
                <a:ea typeface="华文中宋" panose="02010600040101010101" pitchFamily="2" charset="-122"/>
                <a:sym typeface="+mn-ea"/>
              </a:rPr>
              <a:t> </a:t>
            </a:r>
            <a:endParaRPr lang="en-US"/>
          </a:p>
        </p:txBody>
      </p:sp>
      <p:sp>
        <p:nvSpPr>
          <p:cNvPr id="100" name="文本框 99"/>
          <p:cNvSpPr txBox="1"/>
          <p:nvPr/>
        </p:nvSpPr>
        <p:spPr>
          <a:xfrm>
            <a:off x="982980" y="1203960"/>
            <a:ext cx="10016490" cy="4940300"/>
          </a:xfrm>
          <a:prstGeom prst="rect">
            <a:avLst/>
          </a:prstGeom>
          <a:noFill/>
          <a:ln w="9525">
            <a:noFill/>
          </a:ln>
        </p:spPr>
        <p:txBody>
          <a:bodyPr>
            <a:noAutofit/>
          </a:bodyPr>
          <a:p>
            <a:r>
              <a:rPr lang="en-US" sz="3200">
                <a:solidFill>
                  <a:srgbClr val="333333"/>
                </a:solidFill>
                <a:ea typeface="宋体" panose="02010600030101010101" pitchFamily="2" charset="-122"/>
              </a:rPr>
              <a:t>企业申报享受研发费用加计扣除政策，</a:t>
            </a:r>
            <a:r>
              <a:rPr lang="en-US" sz="3200">
                <a:solidFill>
                  <a:srgbClr val="FF0000"/>
                </a:solidFill>
                <a:ea typeface="宋体" panose="02010600030101010101" pitchFamily="2" charset="-122"/>
              </a:rPr>
              <a:t>无需事前通过科技部门鉴定</a:t>
            </a:r>
            <a:r>
              <a:rPr lang="en-US" sz="3200">
                <a:solidFill>
                  <a:srgbClr val="333333"/>
                </a:solidFill>
                <a:ea typeface="宋体" panose="02010600030101010101" pitchFamily="2" charset="-122"/>
              </a:rPr>
              <a:t>。根据《科技部财政部国家税务总局关于进一步做好企业研发费用加计扣除政策落实工作的通知》（国科发政〔2017〕211号）规定，税务部门事中、事后对企业享受加计扣除优惠的研发项目有异议的，可以转请科技部门出具鉴定意见。企业承担省部级（含）以上科研项目的，以及以前年度已鉴定的跨年度研发项目，不再需要鉴定。</a:t>
            </a:r>
            <a:endParaRPr lang="en-US" sz="2800">
              <a:solidFill>
                <a:srgbClr val="333333"/>
              </a:solidFill>
              <a:ea typeface="宋体" panose="02010600030101010101" pitchFamily="2"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1" name="标题 1"/>
          <p:cNvSpPr>
            <a:spLocks noGrp="1"/>
          </p:cNvSpPr>
          <p:nvPr>
            <p:ph type="title"/>
          </p:nvPr>
        </p:nvSpPr>
        <p:spPr>
          <a:xfrm>
            <a:off x="1828800" y="533400"/>
            <a:ext cx="8586788" cy="1143000"/>
          </a:xfrm>
        </p:spPr>
        <p:txBody>
          <a:bodyPr lIns="92075" tIns="46038" rIns="92075" bIns="46038" anchor="ctr" anchorCtr="0"/>
          <a:p>
            <a:r>
              <a:rPr lang="en-US" altLang="zh-CN" b="1" noProof="0" dirty="0">
                <a:ln>
                  <a:noFill/>
                </a:ln>
                <a:solidFill>
                  <a:srgbClr val="111111"/>
                </a:solidFill>
                <a:effectLst/>
                <a:uLnTx/>
                <a:uFillTx/>
                <a:latin typeface="华文中宋" panose="02010600040101010101" pitchFamily="2" charset="-122"/>
                <a:ea typeface="华文中宋" panose="02010600040101010101" pitchFamily="2" charset="-122"/>
                <a:cs typeface="+mn-cs"/>
                <a:sym typeface="+mn-ea"/>
              </a:rPr>
              <a:t> </a:t>
            </a:r>
            <a:r>
              <a:rPr lang="zh-CN" altLang="en-US" b="1" noProof="0" dirty="0">
                <a:ln>
                  <a:noFill/>
                </a:ln>
                <a:solidFill>
                  <a:srgbClr val="111111"/>
                </a:solidFill>
                <a:effectLst/>
                <a:uLnTx/>
                <a:uFillTx/>
                <a:latin typeface="华文中宋" panose="02010600040101010101" pitchFamily="2" charset="-122"/>
                <a:ea typeface="华文中宋" panose="02010600040101010101" pitchFamily="2" charset="-122"/>
                <a:cs typeface="+mn-cs"/>
                <a:sym typeface="+mn-ea"/>
              </a:rPr>
              <a:t>前研发费用加计扣除政策</a:t>
            </a:r>
            <a:r>
              <a:rPr lang="en-US" altLang="zh-CN" b="1" dirty="0">
                <a:solidFill>
                  <a:srgbClr val="C00000"/>
                </a:solidFill>
                <a:latin typeface="黑体" panose="02010609060101010101" pitchFamily="49" charset="-122"/>
                <a:ea typeface="黑体" panose="02010609060101010101" pitchFamily="49" charset="-122"/>
                <a:sym typeface="+mn-ea"/>
              </a:rPr>
              <a:t> </a:t>
            </a:r>
            <a:r>
              <a:rPr lang="en-US" altLang="zh-CN" b="1" dirty="0">
                <a:solidFill>
                  <a:srgbClr val="C00000"/>
                </a:solidFill>
                <a:latin typeface="黑体" panose="02010609060101010101" pitchFamily="49" charset="-122"/>
                <a:ea typeface="黑体" panose="02010609060101010101" pitchFamily="49" charset="-122"/>
                <a:sym typeface="+mn-ea"/>
              </a:rPr>
              <a:t> </a:t>
            </a:r>
            <a:endParaRPr lang="en-US" altLang="zh-CN" b="1" dirty="0">
              <a:solidFill>
                <a:srgbClr val="C00000"/>
              </a:solidFill>
              <a:latin typeface="黑体" panose="02010609060101010101" pitchFamily="49" charset="-122"/>
              <a:ea typeface="黑体" panose="02010609060101010101" pitchFamily="49" charset="-122"/>
              <a:sym typeface="+mn-ea"/>
            </a:endParaRPr>
          </a:p>
        </p:txBody>
      </p:sp>
      <p:sp>
        <p:nvSpPr>
          <p:cNvPr id="3" name="内容占位符 2"/>
          <p:cNvSpPr>
            <a:spLocks noGrp="1"/>
          </p:cNvSpPr>
          <p:nvPr>
            <p:ph idx="1"/>
          </p:nvPr>
        </p:nvSpPr>
        <p:spPr>
          <a:xfrm>
            <a:off x="1368425" y="1469390"/>
            <a:ext cx="9817100" cy="4626610"/>
          </a:xfrm>
        </p:spPr>
        <p:txBody>
          <a:bodyPr/>
          <a:p>
            <a:pPr marL="0" marR="0" indent="0" algn="l"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pPr>
            <a:r>
              <a:rPr kumimoji="1" lang="en-US" altLang="zh-CN" sz="32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sym typeface="+mn-ea"/>
              </a:rPr>
              <a:t>              </a:t>
            </a:r>
            <a:r>
              <a:rPr lang="zh-CN" altLang="en-US">
                <a:sym typeface="+mn-ea"/>
              </a:rPr>
              <a:t>财税〔2018〕99号</a:t>
            </a:r>
            <a:endParaRPr lang="zh-CN" altLang="en-US"/>
          </a:p>
          <a:p>
            <a:pPr marL="0" marR="0" indent="0" algn="l"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pPr>
            <a:r>
              <a:rPr kumimoji="1" lang="zh-CN" altLang="en-US" sz="32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sym typeface="+mn-ea"/>
              </a:rPr>
              <a:t>企业开展研发活动中实际发生的研发费用，未形成无形资产计入当期损益的，在按规定据实扣除的基础上，在2018年1月1日至2020年12月31日期间，再按照实际发生额的75%在税前加计扣除；形成无形资产的，在上述期间按照无形资产成本的</a:t>
            </a:r>
            <a:r>
              <a:rPr kumimoji="1" lang="zh-CN" altLang="en-US" sz="3200" b="1" i="0" u="none" strike="noStrike" kern="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mn-cs"/>
                <a:sym typeface="+mn-ea"/>
              </a:rPr>
              <a:t>175%</a:t>
            </a:r>
            <a:r>
              <a:rPr kumimoji="1" lang="zh-CN" altLang="en-US" sz="32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sym typeface="+mn-ea"/>
              </a:rPr>
              <a:t>在税前摊销。</a:t>
            </a:r>
            <a:endParaRPr kumimoji="1" lang="zh-CN" altLang="en-US" sz="32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a:p>
            <a:pPr marL="342900" marR="0" indent="-342900" algn="l"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Char char="w"/>
            </a:pPr>
            <a:endParaRPr kumimoji="1" lang="zh-CN" altLang="en-US" sz="3200" b="0" i="0" u="none" strike="noStrike" kern="0" cap="none" spc="0" normalizeH="0" baseline="0" noProof="1">
              <a:solidFill>
                <a:schemeClr val="tx1"/>
              </a:solidFill>
              <a:latin typeface="+mn-lt"/>
              <a:ea typeface="+mn-ea"/>
              <a:cs typeface="+mn-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Rectangle 3"/>
          <p:cNvSpPr>
            <a:spLocks noGrp="1" noRot="1"/>
          </p:cNvSpPr>
          <p:nvPr>
            <p:ph type="title"/>
          </p:nvPr>
        </p:nvSpPr>
        <p:spPr>
          <a:xfrm>
            <a:off x="2424113" y="765175"/>
            <a:ext cx="7416800" cy="719138"/>
          </a:xfrm>
        </p:spPr>
        <p:txBody>
          <a:bodyPr vert="horz" wrap="square" lIns="92075" tIns="46038" rIns="92075" bIns="46038" anchor="t" anchorCtr="0"/>
          <a:p>
            <a:r>
              <a:rPr lang="zh-CN" altLang="en-US" sz="4000" b="1" noProof="0" dirty="0" smtClean="0">
                <a:ln>
                  <a:noFill/>
                </a:ln>
                <a:solidFill>
                  <a:srgbClr val="111111"/>
                </a:solidFill>
                <a:effectLst/>
                <a:uLnTx/>
                <a:uFillTx/>
                <a:latin typeface="华文中宋" panose="02010600040101010101" pitchFamily="2" charset="-122"/>
                <a:ea typeface="华文中宋" panose="02010600040101010101" pitchFamily="2" charset="-122"/>
                <a:cs typeface="+mn-cs"/>
                <a:sym typeface="+mn-ea"/>
              </a:rPr>
              <a:t>研发加计扣除政策</a:t>
            </a:r>
            <a:endParaRPr lang="zh-CN" altLang="en-US" sz="4000" b="1" dirty="0">
              <a:solidFill>
                <a:srgbClr val="C00000"/>
              </a:solidFill>
              <a:latin typeface="黑体" panose="02010609060101010101" pitchFamily="49" charset="-122"/>
              <a:ea typeface="黑体" panose="02010609060101010101" pitchFamily="49" charset="-122"/>
            </a:endParaRPr>
          </a:p>
        </p:txBody>
      </p:sp>
      <p:sp>
        <p:nvSpPr>
          <p:cNvPr id="33795" name="Rectangle 2"/>
          <p:cNvSpPr>
            <a:spLocks noGrp="1" noRot="1" noChangeArrowheads="1"/>
          </p:cNvSpPr>
          <p:nvPr>
            <p:ph idx="1"/>
          </p:nvPr>
        </p:nvSpPr>
        <p:spPr>
          <a:xfrm>
            <a:off x="839788" y="1690688"/>
            <a:ext cx="10801350" cy="4762500"/>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
                <a:schemeClr val="tx2"/>
              </a:buClr>
              <a:buSzTx/>
              <a:buFont typeface="Wingdings" panose="05000000000000000000" pitchFamily="2" charset="2"/>
              <a:buChar char="Ø"/>
              <a:defRPr/>
            </a:pPr>
            <a:r>
              <a:rPr kumimoji="1" lang="en-US" sz="2800" b="1" i="0" u="none" strike="noStrike" kern="0" cap="none" spc="0" normalizeH="0" baseline="0" noProof="0" dirty="0" smtClean="0">
                <a:ln>
                  <a:noFill/>
                </a:ln>
                <a:solidFill>
                  <a:srgbClr val="111111"/>
                </a:solidFill>
                <a:effectLst/>
                <a:uLnTx/>
                <a:uFillTx/>
                <a:latin typeface="华文中宋" panose="02010600040101010101" pitchFamily="2" charset="-122"/>
                <a:ea typeface="华文中宋" panose="02010600040101010101" pitchFamily="2" charset="-122"/>
                <a:cs typeface="+mn-cs"/>
              </a:rPr>
              <a:t>          财政部 税务总局 科技部公告2022年第28号</a:t>
            </a:r>
            <a:endParaRPr kumimoji="1" lang="en-US" sz="2800" b="1" i="0" u="none" strike="noStrike" kern="0" cap="none" spc="0" normalizeH="0" baseline="0" noProof="0" dirty="0" smtClean="0">
              <a:ln>
                <a:noFill/>
              </a:ln>
              <a:solidFill>
                <a:srgbClr val="111111"/>
              </a:solidFill>
              <a:effectLst/>
              <a:uLnTx/>
              <a:uFillTx/>
              <a:latin typeface="华文中宋" panose="02010600040101010101" pitchFamily="2" charset="-122"/>
              <a:ea typeface="华文中宋" panose="02010600040101010101" pitchFamily="2" charset="-122"/>
              <a:cs typeface="+mn-cs"/>
            </a:endParaRPr>
          </a:p>
          <a:p>
            <a:pPr marL="342900" marR="0" lvl="0" indent="-342900" algn="l" defTabSz="914400" rtl="0" eaLnBrk="0" fontAlgn="base" latinLnBrk="0" hangingPunct="0">
              <a:lnSpc>
                <a:spcPct val="150000"/>
              </a:lnSpc>
              <a:spcBef>
                <a:spcPct val="20000"/>
              </a:spcBef>
              <a:spcAft>
                <a:spcPct val="0"/>
              </a:spcAft>
              <a:buClr>
                <a:schemeClr val="tx2"/>
              </a:buClr>
              <a:buSzTx/>
              <a:buFont typeface="Wingdings" panose="05000000000000000000" pitchFamily="2" charset="2"/>
              <a:buChar char="Ø"/>
              <a:defRPr/>
            </a:pPr>
            <a:r>
              <a:rPr kumimoji="1" lang="en-US" sz="2800" b="1" i="0" u="none" strike="noStrike" kern="0" cap="none" spc="0" normalizeH="0" baseline="0" noProof="0" dirty="0" smtClean="0">
                <a:ln>
                  <a:noFill/>
                </a:ln>
                <a:solidFill>
                  <a:srgbClr val="FF0000"/>
                </a:solidFill>
                <a:effectLst/>
                <a:uLnTx/>
                <a:uFillTx/>
                <a:latin typeface="华文中宋" panose="02010600040101010101" pitchFamily="2" charset="-122"/>
                <a:ea typeface="华文中宋" panose="02010600040101010101" pitchFamily="2" charset="-122"/>
                <a:cs typeface="+mn-cs"/>
              </a:rPr>
              <a:t>现行适用研发费用税前加计扣除</a:t>
            </a:r>
            <a:r>
              <a:rPr kumimoji="1" lang="en-US" sz="2800" b="1" i="0" u="none" strike="noStrike" kern="0" cap="none" spc="0" normalizeH="0" baseline="0" noProof="0" dirty="0" smtClean="0">
                <a:ln>
                  <a:noFill/>
                </a:ln>
                <a:solidFill>
                  <a:srgbClr val="111111"/>
                </a:solidFill>
                <a:effectLst/>
                <a:uLnTx/>
                <a:uFillTx/>
                <a:latin typeface="华文中宋" panose="02010600040101010101" pitchFamily="2" charset="-122"/>
                <a:ea typeface="华文中宋" panose="02010600040101010101" pitchFamily="2" charset="-122"/>
                <a:cs typeface="+mn-cs"/>
              </a:rPr>
              <a:t>比例75%的企业，在2022年10月1日至2022年12月31日</a:t>
            </a:r>
            <a:r>
              <a:rPr kumimoji="1" lang="en-US" sz="2800" b="1" i="0" u="none" strike="noStrike" kern="0" cap="none" spc="0" normalizeH="0" baseline="0" noProof="0" dirty="0" smtClean="0">
                <a:ln>
                  <a:noFill/>
                </a:ln>
                <a:solidFill>
                  <a:srgbClr val="FF0000"/>
                </a:solidFill>
                <a:effectLst/>
                <a:uLnTx/>
                <a:uFillTx/>
                <a:latin typeface="华文中宋" panose="02010600040101010101" pitchFamily="2" charset="-122"/>
                <a:ea typeface="华文中宋" panose="02010600040101010101" pitchFamily="2" charset="-122"/>
                <a:cs typeface="+mn-cs"/>
              </a:rPr>
              <a:t>期间</a:t>
            </a:r>
            <a:r>
              <a:rPr kumimoji="1" lang="en-US" sz="2800" b="1" i="0" u="none" strike="noStrike" kern="0" cap="none" spc="0" normalizeH="0" baseline="0" noProof="0" dirty="0" smtClean="0">
                <a:ln>
                  <a:noFill/>
                </a:ln>
                <a:solidFill>
                  <a:srgbClr val="111111"/>
                </a:solidFill>
                <a:effectLst/>
                <a:uLnTx/>
                <a:uFillTx/>
                <a:latin typeface="华文中宋" panose="02010600040101010101" pitchFamily="2" charset="-122"/>
                <a:ea typeface="华文中宋" panose="02010600040101010101" pitchFamily="2" charset="-122"/>
                <a:cs typeface="+mn-cs"/>
              </a:rPr>
              <a:t>，税前加计扣除比例提高至100%。</a:t>
            </a:r>
            <a:endParaRPr kumimoji="1" lang="en-US" sz="2800" b="1" i="0" u="none" strike="noStrike" kern="0" cap="none" spc="0" normalizeH="0" baseline="0" noProof="0" dirty="0" smtClean="0">
              <a:ln>
                <a:noFill/>
              </a:ln>
              <a:solidFill>
                <a:srgbClr val="111111"/>
              </a:solidFill>
              <a:effectLst/>
              <a:uLnTx/>
              <a:uFillTx/>
              <a:latin typeface="华文中宋" panose="02010600040101010101" pitchFamily="2" charset="-122"/>
              <a:ea typeface="华文中宋" panose="02010600040101010101" pitchFamily="2" charset="-122"/>
              <a:cs typeface="+mn-cs"/>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Rectangle 3"/>
          <p:cNvSpPr>
            <a:spLocks noGrp="1" noRot="1"/>
          </p:cNvSpPr>
          <p:nvPr>
            <p:ph type="title"/>
          </p:nvPr>
        </p:nvSpPr>
        <p:spPr>
          <a:xfrm>
            <a:off x="2424113" y="765175"/>
            <a:ext cx="7416800" cy="719138"/>
          </a:xfrm>
        </p:spPr>
        <p:txBody>
          <a:bodyPr vert="horz" wrap="square" lIns="92075" tIns="46038" rIns="92075" bIns="46038" anchor="t" anchorCtr="0"/>
          <a:p>
            <a:r>
              <a:rPr lang="zh-CN" altLang="en-US" sz="4000" b="1" noProof="0" dirty="0" smtClean="0">
                <a:ln>
                  <a:noFill/>
                </a:ln>
                <a:solidFill>
                  <a:srgbClr val="111111"/>
                </a:solidFill>
                <a:effectLst/>
                <a:uLnTx/>
                <a:uFillTx/>
                <a:latin typeface="华文中宋" panose="02010600040101010101" pitchFamily="2" charset="-122"/>
                <a:ea typeface="华文中宋" panose="02010600040101010101" pitchFamily="2" charset="-122"/>
                <a:cs typeface="+mn-cs"/>
                <a:sym typeface="+mn-ea"/>
              </a:rPr>
              <a:t>研发加计扣除政策</a:t>
            </a:r>
            <a:endParaRPr lang="zh-CN" altLang="en-US" sz="4000" b="1" dirty="0">
              <a:solidFill>
                <a:srgbClr val="C00000"/>
              </a:solidFill>
              <a:latin typeface="黑体" panose="02010609060101010101" pitchFamily="49" charset="-122"/>
              <a:ea typeface="黑体" panose="02010609060101010101" pitchFamily="49" charset="-122"/>
            </a:endParaRPr>
          </a:p>
        </p:txBody>
      </p:sp>
      <p:sp>
        <p:nvSpPr>
          <p:cNvPr id="33795" name="Rectangle 2"/>
          <p:cNvSpPr>
            <a:spLocks noGrp="1" noRot="1" noChangeArrowheads="1"/>
          </p:cNvSpPr>
          <p:nvPr>
            <p:ph idx="1"/>
          </p:nvPr>
        </p:nvSpPr>
        <p:spPr>
          <a:xfrm>
            <a:off x="839788" y="1690688"/>
            <a:ext cx="10801350" cy="4762500"/>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
                <a:schemeClr val="tx2"/>
              </a:buClr>
              <a:buSzTx/>
              <a:buFont typeface="Wingdings" panose="05000000000000000000" pitchFamily="2" charset="2"/>
              <a:buChar char="Ø"/>
              <a:defRPr/>
            </a:pPr>
            <a:r>
              <a:rPr kumimoji="1" lang="en-US" sz="2800" b="1" i="0" u="none" strike="noStrike" kern="0" cap="none" spc="0" normalizeH="0" baseline="0" noProof="0" dirty="0" smtClean="0">
                <a:ln>
                  <a:noFill/>
                </a:ln>
                <a:solidFill>
                  <a:srgbClr val="111111"/>
                </a:solidFill>
                <a:effectLst/>
                <a:uLnTx/>
                <a:uFillTx/>
                <a:latin typeface="华文中宋" panose="02010600040101010101" pitchFamily="2" charset="-122"/>
                <a:ea typeface="华文中宋" panose="02010600040101010101" pitchFamily="2" charset="-122"/>
                <a:cs typeface="+mn-cs"/>
              </a:rPr>
              <a:t>          财政部 税务总局公告2023年第7号</a:t>
            </a:r>
            <a:r>
              <a:rPr kumimoji="1" lang="en-US" sz="2800" b="1" i="0" u="none" strike="noStrike" kern="0" cap="none" spc="0" normalizeH="0" baseline="0" noProof="0" dirty="0" smtClean="0">
                <a:ln>
                  <a:noFill/>
                </a:ln>
                <a:solidFill>
                  <a:srgbClr val="FF0000"/>
                </a:solidFill>
                <a:effectLst/>
                <a:uLnTx/>
                <a:uFillTx/>
                <a:latin typeface="华文中宋" panose="02010600040101010101" pitchFamily="2" charset="-122"/>
                <a:ea typeface="华文中宋" panose="02010600040101010101" pitchFamily="2" charset="-122"/>
                <a:cs typeface="+mn-cs"/>
              </a:rPr>
              <a:t> </a:t>
            </a:r>
            <a:endParaRPr kumimoji="1" lang="en-US" sz="2800" b="1" i="0" u="none" strike="noStrike" kern="0" cap="none" spc="0" normalizeH="0" baseline="0" noProof="0" dirty="0" smtClean="0">
              <a:ln>
                <a:noFill/>
              </a:ln>
              <a:solidFill>
                <a:srgbClr val="FF0000"/>
              </a:solidFill>
              <a:effectLst/>
              <a:uLnTx/>
              <a:uFillTx/>
              <a:latin typeface="华文中宋" panose="02010600040101010101" pitchFamily="2" charset="-122"/>
              <a:ea typeface="华文中宋" panose="02010600040101010101" pitchFamily="2" charset="-122"/>
              <a:cs typeface="+mn-cs"/>
            </a:endParaRPr>
          </a:p>
          <a:p>
            <a:pPr marL="342900" marR="0" lvl="0" indent="-342900" algn="l" defTabSz="914400" rtl="0" eaLnBrk="0" fontAlgn="base" latinLnBrk="0" hangingPunct="0">
              <a:lnSpc>
                <a:spcPct val="150000"/>
              </a:lnSpc>
              <a:spcBef>
                <a:spcPct val="20000"/>
              </a:spcBef>
              <a:spcAft>
                <a:spcPct val="0"/>
              </a:spcAft>
              <a:buClr>
                <a:schemeClr val="tx2"/>
              </a:buClr>
              <a:buSzTx/>
              <a:buFont typeface="Wingdings" panose="05000000000000000000" pitchFamily="2" charset="2"/>
              <a:buChar char="Ø"/>
              <a:defRPr/>
            </a:pPr>
            <a:r>
              <a:rPr kumimoji="1" lang="en-US" sz="2800" b="1" i="0" u="none" strike="noStrike" kern="0" cap="none" spc="0" normalizeH="0" baseline="0" noProof="0" dirty="0" smtClean="0">
                <a:ln>
                  <a:noFill/>
                </a:ln>
                <a:solidFill>
                  <a:srgbClr val="111111"/>
                </a:solidFill>
                <a:effectLst/>
                <a:uLnTx/>
                <a:uFillTx/>
                <a:latin typeface="华文中宋" panose="02010600040101010101" pitchFamily="2" charset="-122"/>
                <a:ea typeface="华文中宋" panose="02010600040101010101" pitchFamily="2" charset="-122"/>
                <a:cs typeface="+mn-cs"/>
              </a:rPr>
              <a:t>企业开展研发活动中实际发生的研发费用，未形成无形资产计入当期损益的，在按规定据实扣除的基础上，自2023年1月1日起，再按照实际发生额的100%在税前加计扣除；形成无形资产的，自2023年1月1日起，按照无形资产成本的200%在税前摊销。</a:t>
            </a:r>
            <a:endParaRPr kumimoji="1" lang="en-US" sz="2800" b="1" i="0" u="none" strike="noStrike" kern="0" cap="none" spc="0" normalizeH="0" baseline="0" noProof="0" dirty="0" smtClean="0">
              <a:ln>
                <a:noFill/>
              </a:ln>
              <a:solidFill>
                <a:srgbClr val="111111"/>
              </a:solidFill>
              <a:effectLst/>
              <a:uLnTx/>
              <a:uFillTx/>
              <a:latin typeface="华文中宋" panose="02010600040101010101" pitchFamily="2" charset="-122"/>
              <a:ea typeface="华文中宋" panose="02010600040101010101" pitchFamily="2" charset="-122"/>
              <a:cs typeface="+mn-cs"/>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Rectangle 3"/>
          <p:cNvSpPr>
            <a:spLocks noGrp="1" noRot="1"/>
          </p:cNvSpPr>
          <p:nvPr>
            <p:ph type="title"/>
          </p:nvPr>
        </p:nvSpPr>
        <p:spPr>
          <a:xfrm>
            <a:off x="2424113" y="765175"/>
            <a:ext cx="7416800" cy="719138"/>
          </a:xfrm>
        </p:spPr>
        <p:txBody>
          <a:bodyPr vert="horz" wrap="square" lIns="92075" tIns="46038" rIns="92075" bIns="46038" anchor="t" anchorCtr="0"/>
          <a:p>
            <a:r>
              <a:rPr lang="zh-CN" altLang="en-US" sz="4000" b="1" noProof="0" dirty="0" smtClean="0">
                <a:ln>
                  <a:noFill/>
                </a:ln>
                <a:solidFill>
                  <a:srgbClr val="111111"/>
                </a:solidFill>
                <a:effectLst/>
                <a:uLnTx/>
                <a:uFillTx/>
                <a:latin typeface="华文中宋" panose="02010600040101010101" pitchFamily="2" charset="-122"/>
                <a:ea typeface="华文中宋" panose="02010600040101010101" pitchFamily="2" charset="-122"/>
                <a:cs typeface="+mn-cs"/>
                <a:sym typeface="+mn-ea"/>
              </a:rPr>
              <a:t>研发费用会计处理</a:t>
            </a:r>
            <a:endParaRPr lang="zh-CN" altLang="en-US" sz="4000" b="1" dirty="0">
              <a:solidFill>
                <a:srgbClr val="C00000"/>
              </a:solidFill>
              <a:latin typeface="黑体" panose="02010609060101010101" pitchFamily="49" charset="-122"/>
              <a:ea typeface="黑体" panose="02010609060101010101" pitchFamily="49" charset="-122"/>
            </a:endParaRPr>
          </a:p>
        </p:txBody>
      </p:sp>
      <p:sp>
        <p:nvSpPr>
          <p:cNvPr id="33795" name="Rectangle 2"/>
          <p:cNvSpPr>
            <a:spLocks noGrp="1" noRot="1" noChangeArrowheads="1"/>
          </p:cNvSpPr>
          <p:nvPr>
            <p:ph idx="1"/>
          </p:nvPr>
        </p:nvSpPr>
        <p:spPr>
          <a:xfrm>
            <a:off x="839788" y="1690688"/>
            <a:ext cx="10801350" cy="4762500"/>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
                <a:schemeClr val="tx2"/>
              </a:buClr>
              <a:buSzTx/>
              <a:buFont typeface="Wingdings" panose="05000000000000000000" pitchFamily="2" charset="2"/>
              <a:buChar char="Ø"/>
              <a:defRPr/>
            </a:pPr>
            <a:r>
              <a:rPr kumimoji="1" lang="en-US" sz="2800" b="1" i="0" u="none" strike="noStrike" kern="0" cap="none" spc="0" normalizeH="0" baseline="0" noProof="0" dirty="0" smtClean="0">
                <a:ln>
                  <a:noFill/>
                </a:ln>
                <a:solidFill>
                  <a:srgbClr val="111111"/>
                </a:solidFill>
                <a:effectLst/>
                <a:uLnTx/>
                <a:uFillTx/>
                <a:latin typeface="华文中宋" panose="02010600040101010101" pitchFamily="2" charset="-122"/>
                <a:ea typeface="华文中宋" panose="02010600040101010101" pitchFamily="2" charset="-122"/>
                <a:cs typeface="+mn-cs"/>
              </a:rPr>
              <a:t> 企业应按照国家财务会计制度要求，对研发支出进行会计处理；同时，对享受加计扣除的研发费用按研发项目设置辅助账，准确归集核算当年可加计扣除的各项研发费用实际发生额。企业在一个纳税年度内进行多项研发活动的，应按照不同研发项目分别归集可加计扣除的研发费用。2.企业应对研发费用和生产经营费用分别核算，准确、合理归集各项费用支出，对划分不清的，不得实行加计扣除。          </a:t>
            </a:r>
            <a:endParaRPr kumimoji="1" lang="en-US" sz="2800" b="1" i="0" u="none" strike="noStrike" kern="0" cap="none" spc="0" normalizeH="0" baseline="0" noProof="0" dirty="0" smtClean="0">
              <a:ln>
                <a:noFill/>
              </a:ln>
              <a:solidFill>
                <a:srgbClr val="111111"/>
              </a:solidFill>
              <a:effectLst/>
              <a:uLnTx/>
              <a:uFillTx/>
              <a:latin typeface="华文中宋" panose="02010600040101010101" pitchFamily="2" charset="-122"/>
              <a:ea typeface="华文中宋" panose="02010600040101010101" pitchFamily="2" charset="-122"/>
              <a:cs typeface="+mn-cs"/>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97180"/>
            <a:ext cx="10058400" cy="895350"/>
          </a:xfrm>
        </p:spPr>
        <p:txBody>
          <a:bodyPr/>
          <a:p>
            <a:r>
              <a:rPr lang="zh-CN" altLang="en-US" sz="3200" b="1" dirty="0">
                <a:solidFill>
                  <a:schemeClr val="tx1"/>
                </a:solidFill>
                <a:latin typeface="微软雅黑" panose="020B0503020204020204" pitchFamily="34" charset="-122"/>
                <a:ea typeface="微软雅黑" panose="020B0503020204020204" pitchFamily="34" charset="-122"/>
                <a:sym typeface="+mn-ea"/>
              </a:rPr>
              <a:t>二、</a:t>
            </a:r>
            <a:r>
              <a:rPr lang="zh-CN" altLang="en-US" sz="3200" b="1" dirty="0">
                <a:solidFill>
                  <a:schemeClr val="tx1"/>
                </a:solidFill>
                <a:latin typeface="微软雅黑" panose="020B0503020204020204" pitchFamily="34" charset="-122"/>
                <a:ea typeface="微软雅黑" panose="020B0503020204020204" pitchFamily="34" charset="-122"/>
                <a:sym typeface="+mn-ea"/>
              </a:rPr>
              <a:t> 增值税计税方法选择</a:t>
            </a:r>
            <a:endParaRPr lang="zh-CN" altLang="en-US" sz="3200"/>
          </a:p>
        </p:txBody>
      </p:sp>
      <p:sp>
        <p:nvSpPr>
          <p:cNvPr id="3" name="内容占位符 2"/>
          <p:cNvSpPr>
            <a:spLocks noGrp="1"/>
          </p:cNvSpPr>
          <p:nvPr>
            <p:ph idx="1"/>
          </p:nvPr>
        </p:nvSpPr>
        <p:spPr>
          <a:xfrm>
            <a:off x="839470" y="1121410"/>
            <a:ext cx="10626725" cy="4838065"/>
          </a:xfrm>
        </p:spPr>
        <p:txBody>
          <a:bodyPr/>
          <a:p>
            <a:r>
              <a:rPr lang="en-US" altLang="zh-CN"/>
              <a:t> 一般纳税人发生应税行为适用一般计税方法计税。</a:t>
            </a:r>
            <a:endParaRPr lang="en-US" altLang="zh-CN"/>
          </a:p>
          <a:p>
            <a:r>
              <a:rPr lang="en-US" altLang="zh-CN"/>
              <a:t>一般纳税人发生财政部和国家税务总局规定的特定应税行为，可以选择适用简易计税方法计税，但一经选择，36个月内不得变更。</a:t>
            </a:r>
            <a:endParaRPr lang="en-US" altLang="zh-CN"/>
          </a:p>
          <a:p>
            <a:r>
              <a:rPr lang="en-US" altLang="zh-CN"/>
              <a:t>小规模纳税人发生应税行为适用简易计税方法计税。</a:t>
            </a:r>
            <a:endParaRPr lang="en-US" altLang="zh-CN"/>
          </a:p>
          <a:p>
            <a:endParaRPr lang="en-US" altLang="zh-CN"/>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标题 1"/>
          <p:cNvSpPr>
            <a:spLocks noGrp="1"/>
          </p:cNvSpPr>
          <p:nvPr>
            <p:ph type="title"/>
          </p:nvPr>
        </p:nvSpPr>
        <p:spPr>
          <a:xfrm>
            <a:off x="1304925" y="533400"/>
            <a:ext cx="9928225" cy="1143000"/>
          </a:xfrm>
        </p:spPr>
        <p:txBody>
          <a:bodyPr lIns="92075" tIns="46038" rIns="92075" bIns="46038" anchor="ctr" anchorCtr="0"/>
          <a:p>
            <a:r>
              <a:rPr lang="zh-CN"/>
              <a:t>三、</a:t>
            </a:r>
            <a:r>
              <a:rPr lang="zh-CN" altLang="en-US"/>
              <a:t>折旧与摊销</a:t>
            </a:r>
            <a:endParaRPr lang="zh-CN" altLang="en-US"/>
          </a:p>
        </p:txBody>
      </p:sp>
      <p:sp>
        <p:nvSpPr>
          <p:cNvPr id="135170" name="内容占位符 2"/>
          <p:cNvSpPr>
            <a:spLocks noGrp="1"/>
          </p:cNvSpPr>
          <p:nvPr>
            <p:ph idx="1"/>
          </p:nvPr>
        </p:nvSpPr>
        <p:spPr>
          <a:xfrm>
            <a:off x="1275080" y="1529080"/>
            <a:ext cx="9856470" cy="4566920"/>
          </a:xfrm>
        </p:spPr>
        <p:txBody>
          <a:bodyPr anchor="t" anchorCtr="0"/>
          <a:p>
            <a:r>
              <a:rPr lang="en-US"/>
              <a:t>固定资产按照以下方法确定计税基础：</a:t>
            </a:r>
            <a:endParaRPr lang="en-US"/>
          </a:p>
          <a:p>
            <a:r>
              <a:rPr lang="en-US"/>
              <a:t>1、外购的固定资产，以购买价款和支付的相关税费以及直接归属于使该资产达到预定用途发生的其他支出为计税基础；</a:t>
            </a:r>
            <a:endParaRPr lang="en-US"/>
          </a:p>
          <a:p>
            <a:r>
              <a:rPr lang="en-US"/>
              <a:t>2、自行建造的固定资产，以竣工结算前发生的支出为计税基础； </a:t>
            </a:r>
            <a:endParaRPr lang="en-US" sz="28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标题 1"/>
          <p:cNvSpPr>
            <a:spLocks noGrp="1"/>
          </p:cNvSpPr>
          <p:nvPr>
            <p:ph type="title"/>
          </p:nvPr>
        </p:nvSpPr>
        <p:spPr>
          <a:xfrm>
            <a:off x="1304925" y="533400"/>
            <a:ext cx="9928225" cy="1143000"/>
          </a:xfrm>
        </p:spPr>
        <p:txBody>
          <a:bodyPr lIns="92075" tIns="46038" rIns="92075" bIns="46038" anchor="ctr" anchorCtr="0"/>
          <a:p>
            <a:r>
              <a:rPr lang="zh-CN"/>
              <a:t>三、</a:t>
            </a:r>
            <a:r>
              <a:rPr lang="zh-CN" altLang="en-US">
                <a:sym typeface="+mn-ea"/>
              </a:rPr>
              <a:t>折旧与摊销</a:t>
            </a:r>
            <a:endParaRPr lang="zh-CN" altLang="en-US"/>
          </a:p>
        </p:txBody>
      </p:sp>
      <p:sp>
        <p:nvSpPr>
          <p:cNvPr id="135170" name="内容占位符 2"/>
          <p:cNvSpPr>
            <a:spLocks noGrp="1"/>
          </p:cNvSpPr>
          <p:nvPr>
            <p:ph idx="1"/>
          </p:nvPr>
        </p:nvSpPr>
        <p:spPr>
          <a:xfrm>
            <a:off x="1275080" y="1529080"/>
            <a:ext cx="9856470" cy="4566920"/>
          </a:xfrm>
        </p:spPr>
        <p:txBody>
          <a:bodyPr anchor="t" anchorCtr="0"/>
          <a:p>
            <a:r>
              <a:rPr lang="en-US"/>
              <a:t>3、融资租入的固定资产，以租赁合同约定的付款总额和承租人在签订租赁合同过程中发生的相关费用为计税基础，租赁合同未约定付款总额的，以该资产的公允价值和承租人在签订租赁合同过程中发生的相关费用为计税基础；</a:t>
            </a:r>
            <a:endParaRPr lang="en-US"/>
          </a:p>
          <a:p>
            <a:r>
              <a:rPr lang="en-US"/>
              <a:t>4、盘盈的固定资产，以同类固定资产的重置完全价值为计税基础；</a:t>
            </a: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标题 1"/>
          <p:cNvSpPr>
            <a:spLocks noGrp="1"/>
          </p:cNvSpPr>
          <p:nvPr>
            <p:ph type="title"/>
          </p:nvPr>
        </p:nvSpPr>
        <p:spPr>
          <a:xfrm>
            <a:off x="1304925" y="533400"/>
            <a:ext cx="9928225" cy="1143000"/>
          </a:xfrm>
        </p:spPr>
        <p:txBody>
          <a:bodyPr lIns="92075" tIns="46038" rIns="92075" bIns="46038" anchor="ctr" anchorCtr="0"/>
          <a:p>
            <a:r>
              <a:rPr lang="zh-CN"/>
              <a:t>三、</a:t>
            </a:r>
            <a:r>
              <a:rPr lang="zh-CN" altLang="en-US">
                <a:sym typeface="+mn-ea"/>
              </a:rPr>
              <a:t>折旧与摊销</a:t>
            </a:r>
            <a:endParaRPr lang="zh-CN" altLang="en-US"/>
          </a:p>
        </p:txBody>
      </p:sp>
      <p:sp>
        <p:nvSpPr>
          <p:cNvPr id="135170" name="内容占位符 2"/>
          <p:cNvSpPr>
            <a:spLocks noGrp="1"/>
          </p:cNvSpPr>
          <p:nvPr>
            <p:ph idx="1"/>
          </p:nvPr>
        </p:nvSpPr>
        <p:spPr>
          <a:xfrm>
            <a:off x="1275080" y="1529080"/>
            <a:ext cx="9856470" cy="4566920"/>
          </a:xfrm>
        </p:spPr>
        <p:txBody>
          <a:bodyPr anchor="t" anchorCtr="0"/>
          <a:p>
            <a:r>
              <a:rPr lang="en-US"/>
              <a:t>5、通过捐赠、投资、非货币性资产交换、债务重组等方式取得的固定资产，以该资产的公允价值和支付的相关税费为计税基础；</a:t>
            </a:r>
            <a:endParaRPr lang="en-US"/>
          </a:p>
          <a:p>
            <a:r>
              <a:rPr lang="en-US"/>
              <a:t>6、改建的固定资产，除企业所得税法第十三条第（一）项和第（二）项规定的支出外，以改建过程中发生的改建支出增加计税基础。 </a:t>
            </a: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标题 1"/>
          <p:cNvSpPr>
            <a:spLocks noGrp="1"/>
          </p:cNvSpPr>
          <p:nvPr>
            <p:ph type="title"/>
          </p:nvPr>
        </p:nvSpPr>
        <p:spPr>
          <a:xfrm>
            <a:off x="1304925" y="533400"/>
            <a:ext cx="9928225" cy="1143000"/>
          </a:xfrm>
        </p:spPr>
        <p:txBody>
          <a:bodyPr lIns="92075" tIns="46038" rIns="92075" bIns="46038" anchor="ctr" anchorCtr="0"/>
          <a:p>
            <a:r>
              <a:rPr lang="zh-CN"/>
              <a:t>三、</a:t>
            </a:r>
            <a:r>
              <a:rPr lang="zh-CN" altLang="en-US">
                <a:sym typeface="+mn-ea"/>
              </a:rPr>
              <a:t>折旧与摊销</a:t>
            </a:r>
            <a:endParaRPr lang="zh-CN" altLang="en-US"/>
          </a:p>
        </p:txBody>
      </p:sp>
      <p:sp>
        <p:nvSpPr>
          <p:cNvPr id="135170" name="内容占位符 2"/>
          <p:cNvSpPr>
            <a:spLocks noGrp="1"/>
          </p:cNvSpPr>
          <p:nvPr>
            <p:ph idx="1"/>
          </p:nvPr>
        </p:nvSpPr>
        <p:spPr>
          <a:xfrm>
            <a:off x="1275080" y="1529080"/>
            <a:ext cx="9856470" cy="4566920"/>
          </a:xfrm>
        </p:spPr>
        <p:txBody>
          <a:bodyPr anchor="t" anchorCtr="0"/>
          <a:p>
            <a:r>
              <a:rPr lang="en-US"/>
              <a:t> 投入使用后的固定资产，企业固定资产投入使用后，由于工程款项尚未结清未取得全额发票的，可暂按合同规定的金额计入固定资产计税基础计提折旧，待发票取得后进行调整。但该项调整应在固定资产投入使用后12个月内进行。</a:t>
            </a:r>
            <a:endParaRPr lang="en-US"/>
          </a:p>
          <a:p>
            <a:r>
              <a:rPr lang="en-US"/>
              <a:t>国税函[2010]79号《关于贯彻落实企业所得税法若干税收问题的通知》 </a:t>
            </a: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标题 1"/>
          <p:cNvSpPr>
            <a:spLocks noGrp="1"/>
          </p:cNvSpPr>
          <p:nvPr>
            <p:ph type="title"/>
          </p:nvPr>
        </p:nvSpPr>
        <p:spPr>
          <a:xfrm>
            <a:off x="1304925" y="533400"/>
            <a:ext cx="9928225" cy="1143000"/>
          </a:xfrm>
        </p:spPr>
        <p:txBody>
          <a:bodyPr lIns="92075" tIns="46038" rIns="92075" bIns="46038" anchor="ctr" anchorCtr="0"/>
          <a:p>
            <a:r>
              <a:rPr lang="zh-CN"/>
              <a:t>三、</a:t>
            </a:r>
            <a:r>
              <a:rPr lang="zh-CN" altLang="en-US">
                <a:sym typeface="+mn-ea"/>
              </a:rPr>
              <a:t>折旧与摊销</a:t>
            </a:r>
            <a:endParaRPr lang="zh-CN" altLang="en-US"/>
          </a:p>
        </p:txBody>
      </p:sp>
      <p:sp>
        <p:nvSpPr>
          <p:cNvPr id="135170" name="内容占位符 2"/>
          <p:cNvSpPr>
            <a:spLocks noGrp="1"/>
          </p:cNvSpPr>
          <p:nvPr>
            <p:ph idx="1"/>
          </p:nvPr>
        </p:nvSpPr>
        <p:spPr>
          <a:xfrm>
            <a:off x="1275080" y="1530985"/>
            <a:ext cx="9856470" cy="4565015"/>
          </a:xfrm>
        </p:spPr>
        <p:txBody>
          <a:bodyPr anchor="t" anchorCtr="0"/>
          <a:p>
            <a:r>
              <a:rPr lang="en-US"/>
              <a:t> 中华人民共和国企业所得税法实施条例》第五十九条</a:t>
            </a:r>
            <a:endParaRPr lang="en-US"/>
          </a:p>
          <a:p>
            <a:r>
              <a:rPr lang="en-US"/>
              <a:t>固定资产按照直线法计算的折旧，准予扣除。</a:t>
            </a:r>
            <a:endParaRPr lang="en-US"/>
          </a:p>
          <a:p>
            <a:r>
              <a:rPr lang="en-US"/>
              <a:t>企业应当自固定资产投入使用月份的次月起计算折旧；停止使用的固定资产，应当自停止使用月份的次月起停止计算折旧。</a:t>
            </a:r>
            <a:endParaRPr lang="en-US"/>
          </a:p>
          <a:p>
            <a:r>
              <a:rPr lang="en-US"/>
              <a:t>企业应当根据固定资产的性质和使用情况，合理确定固定资产的预计净残值。固定资产的预计净残值一经确定，不得变更。</a:t>
            </a:r>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标题 1"/>
          <p:cNvSpPr>
            <a:spLocks noGrp="1"/>
          </p:cNvSpPr>
          <p:nvPr>
            <p:ph type="title"/>
          </p:nvPr>
        </p:nvSpPr>
        <p:spPr>
          <a:xfrm>
            <a:off x="1304925" y="533400"/>
            <a:ext cx="9928225" cy="1143000"/>
          </a:xfrm>
        </p:spPr>
        <p:txBody>
          <a:bodyPr lIns="92075" tIns="46038" rIns="92075" bIns="46038" anchor="ctr" anchorCtr="0"/>
          <a:p>
            <a:r>
              <a:rPr lang="zh-CN"/>
              <a:t>三、</a:t>
            </a:r>
            <a:r>
              <a:rPr lang="zh-CN" altLang="en-US">
                <a:sym typeface="+mn-ea"/>
              </a:rPr>
              <a:t>折旧与摊销</a:t>
            </a:r>
            <a:endParaRPr lang="zh-CN" altLang="en-US"/>
          </a:p>
        </p:txBody>
      </p:sp>
      <p:sp>
        <p:nvSpPr>
          <p:cNvPr id="135170" name="内容占位符 2"/>
          <p:cNvSpPr>
            <a:spLocks noGrp="1"/>
          </p:cNvSpPr>
          <p:nvPr>
            <p:ph idx="1"/>
          </p:nvPr>
        </p:nvSpPr>
        <p:spPr>
          <a:xfrm>
            <a:off x="1275080" y="1388745"/>
            <a:ext cx="9856470" cy="4707255"/>
          </a:xfrm>
        </p:spPr>
        <p:txBody>
          <a:bodyPr anchor="t" anchorCtr="0"/>
          <a:p>
            <a:r>
              <a:rPr lang="en-US"/>
              <a:t> 除国务院财政、税务主管部门另有规定外，固定资产计算折旧的最低年限如下：</a:t>
            </a:r>
            <a:endParaRPr lang="en-US"/>
          </a:p>
          <a:p>
            <a:r>
              <a:rPr lang="en-US"/>
              <a:t>1、房屋、建筑物，为20年；</a:t>
            </a:r>
            <a:endParaRPr lang="en-US"/>
          </a:p>
          <a:p>
            <a:r>
              <a:rPr lang="en-US"/>
              <a:t>2、飞机、火车、轮船、机器、机械和其他生产设备，为10年；</a:t>
            </a:r>
            <a:endParaRPr lang="en-US"/>
          </a:p>
          <a:p>
            <a:r>
              <a:rPr lang="en-US"/>
              <a:t>3、与生产经营活动有关的器具、工具、家具等，为5年；</a:t>
            </a:r>
            <a:endParaRPr lang="en-US"/>
          </a:p>
          <a:p>
            <a:r>
              <a:rPr lang="en-US"/>
              <a:t>4、飞机、火车、轮船以外的运输工具，为4年；</a:t>
            </a:r>
            <a:endParaRPr lang="en-US"/>
          </a:p>
          <a:p>
            <a:r>
              <a:rPr lang="en-US"/>
              <a:t>5、电子设备，为3年。 </a:t>
            </a:r>
            <a:r>
              <a:rPr lang="zh-CN" altLang="en-US"/>
              <a:t>《</a:t>
            </a:r>
            <a:r>
              <a:rPr lang="en-US"/>
              <a:t>实施条例</a:t>
            </a:r>
            <a:r>
              <a:rPr lang="zh-CN" altLang="en-US"/>
              <a:t>》</a:t>
            </a:r>
            <a:endParaRPr lang="zh-CN" alt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标题 1"/>
          <p:cNvSpPr>
            <a:spLocks noGrp="1"/>
          </p:cNvSpPr>
          <p:nvPr>
            <p:ph type="title"/>
          </p:nvPr>
        </p:nvSpPr>
        <p:spPr>
          <a:xfrm>
            <a:off x="1304925" y="533400"/>
            <a:ext cx="9928225" cy="1143000"/>
          </a:xfrm>
        </p:spPr>
        <p:txBody>
          <a:bodyPr lIns="92075" tIns="46038" rIns="92075" bIns="46038" anchor="ctr" anchorCtr="0"/>
          <a:p>
            <a:r>
              <a:rPr lang="zh-CN"/>
              <a:t>三、</a:t>
            </a:r>
            <a:r>
              <a:rPr lang="zh-CN" altLang="en-US">
                <a:sym typeface="+mn-ea"/>
              </a:rPr>
              <a:t>折旧与摊销</a:t>
            </a:r>
            <a:endParaRPr lang="zh-CN" altLang="en-US"/>
          </a:p>
        </p:txBody>
      </p:sp>
      <p:sp>
        <p:nvSpPr>
          <p:cNvPr id="135170" name="内容占位符 2"/>
          <p:cNvSpPr>
            <a:spLocks noGrp="1"/>
          </p:cNvSpPr>
          <p:nvPr>
            <p:ph idx="1"/>
          </p:nvPr>
        </p:nvSpPr>
        <p:spPr>
          <a:xfrm>
            <a:off x="1275080" y="1388745"/>
            <a:ext cx="9856470" cy="4707255"/>
          </a:xfrm>
        </p:spPr>
        <p:txBody>
          <a:bodyPr anchor="t" anchorCtr="0"/>
          <a:p>
            <a:r>
              <a:rPr lang="en-US"/>
              <a:t>  </a:t>
            </a:r>
            <a:r>
              <a:rPr lang="en-US" sz="2800"/>
              <a:t>固定资产报废、毁损损失，为其账面净值扣除残值和责任人赔偿后的余额，应依据以下证据材料确认：（一）固定资产的计税基础相关资料；</a:t>
            </a:r>
            <a:endParaRPr lang="en-US" sz="2800"/>
          </a:p>
          <a:p>
            <a:r>
              <a:rPr lang="en-US" sz="2800"/>
              <a:t>（二）企业内部有关责任认定和核销资料；</a:t>
            </a:r>
            <a:endParaRPr lang="en-US" sz="2800"/>
          </a:p>
          <a:p>
            <a:r>
              <a:rPr lang="en-US" sz="2800"/>
              <a:t>（三）企业内部有关部门出具的鉴定材料；</a:t>
            </a:r>
            <a:endParaRPr lang="en-US" sz="2800"/>
          </a:p>
          <a:p>
            <a:r>
              <a:rPr lang="en-US" sz="2800"/>
              <a:t>（四）涉及责任赔偿的，应当有赔偿情况的说明；</a:t>
            </a:r>
            <a:endParaRPr lang="en-US" sz="2800"/>
          </a:p>
          <a:p>
            <a:r>
              <a:rPr lang="en-US" sz="2800"/>
              <a:t>（五）损失金额较大的或自然灾害等不可抗力原因造成固定资产毁损、报废的，应有企业自行出具的法定代表人、主要负责人、和财务负责人签章证实有关损失的书面申明。</a:t>
            </a:r>
            <a:endParaRPr lang="en-US" sz="2800"/>
          </a:p>
          <a:p>
            <a:r>
              <a:rPr lang="en-US" sz="2800"/>
              <a:t>国家税务总局公告2011年第25号《国家税务总局关于发布&lt;企业资产损失所得税税前扣除管理办法&gt;的公告》  </a:t>
            </a:r>
            <a:endParaRPr lang="zh-CN" altLang="en-US" sz="28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标题 1"/>
          <p:cNvSpPr>
            <a:spLocks noGrp="1"/>
          </p:cNvSpPr>
          <p:nvPr>
            <p:ph type="title"/>
          </p:nvPr>
        </p:nvSpPr>
        <p:spPr>
          <a:xfrm>
            <a:off x="1304925" y="533400"/>
            <a:ext cx="9928225" cy="1143000"/>
          </a:xfrm>
        </p:spPr>
        <p:txBody>
          <a:bodyPr lIns="92075" tIns="46038" rIns="92075" bIns="46038" anchor="ctr" anchorCtr="0"/>
          <a:p>
            <a:r>
              <a:rPr lang="zh-CN" altLang="en-US"/>
              <a:t>财政部 税务总局公告2021年第6号</a:t>
            </a:r>
            <a:endParaRPr lang="zh-CN" altLang="en-US"/>
          </a:p>
        </p:txBody>
      </p:sp>
      <p:sp>
        <p:nvSpPr>
          <p:cNvPr id="135170" name="内容占位符 2"/>
          <p:cNvSpPr>
            <a:spLocks noGrp="1"/>
          </p:cNvSpPr>
          <p:nvPr>
            <p:ph idx="1"/>
          </p:nvPr>
        </p:nvSpPr>
        <p:spPr>
          <a:xfrm>
            <a:off x="1274763" y="1571625"/>
            <a:ext cx="9856787" cy="4524375"/>
          </a:xfrm>
        </p:spPr>
        <p:txBody>
          <a:bodyPr anchor="t" anchorCtr="0"/>
          <a:p>
            <a:r>
              <a:rPr lang="en-US" altLang="zh-CN"/>
              <a:t> </a:t>
            </a:r>
            <a:r>
              <a:rPr lang="en-US" altLang="zh-CN"/>
              <a:t>  </a:t>
            </a:r>
            <a:r>
              <a:rPr lang="en-US" altLang="zh-CN">
                <a:solidFill>
                  <a:srgbClr val="FF0000"/>
                </a:solidFill>
              </a:rPr>
              <a:t>所有行业企业</a:t>
            </a:r>
            <a:r>
              <a:rPr lang="en-US" altLang="zh-CN"/>
              <a:t>在2018年1月1日至2023年12月31日期间新购进的设备、器具（除房屋、建筑物以外的固定资产），</a:t>
            </a:r>
            <a:r>
              <a:rPr lang="en-US" altLang="zh-CN">
                <a:solidFill>
                  <a:srgbClr val="FF0000"/>
                </a:solidFill>
              </a:rPr>
              <a:t>单位价值不超过500万元的</a:t>
            </a:r>
            <a:r>
              <a:rPr lang="en-US" altLang="zh-CN"/>
              <a:t>，允许一次性扣除。</a:t>
            </a:r>
            <a:endParaRPr lang="en-US" altLang="zh-CN"/>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标题 1"/>
          <p:cNvSpPr>
            <a:spLocks noGrp="1"/>
          </p:cNvSpPr>
          <p:nvPr>
            <p:ph type="title"/>
          </p:nvPr>
        </p:nvSpPr>
        <p:spPr>
          <a:xfrm>
            <a:off x="1304925" y="533400"/>
            <a:ext cx="9928225" cy="1143000"/>
          </a:xfrm>
        </p:spPr>
        <p:txBody>
          <a:bodyPr lIns="92075" tIns="46038" rIns="92075" bIns="46038" anchor="ctr" anchorCtr="0"/>
          <a:p>
            <a:r>
              <a:rPr>
                <a:sym typeface="+mn-ea"/>
              </a:rPr>
              <a:t>财政部 税务总局公告2022年第12号</a:t>
            </a:r>
            <a:endParaRPr lang="zh-CN" altLang="en-US"/>
          </a:p>
        </p:txBody>
      </p:sp>
      <p:sp>
        <p:nvSpPr>
          <p:cNvPr id="135170" name="内容占位符 2"/>
          <p:cNvSpPr>
            <a:spLocks noGrp="1"/>
          </p:cNvSpPr>
          <p:nvPr>
            <p:ph idx="1"/>
          </p:nvPr>
        </p:nvSpPr>
        <p:spPr>
          <a:xfrm>
            <a:off x="1274763" y="1571625"/>
            <a:ext cx="9856787" cy="4524375"/>
          </a:xfrm>
        </p:spPr>
        <p:txBody>
          <a:bodyPr anchor="t" anchorCtr="0"/>
          <a:p>
            <a:r>
              <a:rPr lang="en-US" altLang="zh-CN"/>
              <a:t> </a:t>
            </a:r>
            <a:r>
              <a:rPr sz="2800"/>
              <a:t>中小微企业在2022年1月1日至2022年12月31日期间新购置的设备、器具，单位价值在</a:t>
            </a:r>
            <a:r>
              <a:rPr sz="2800" b="1"/>
              <a:t>500万元以上</a:t>
            </a:r>
            <a:r>
              <a:rPr sz="2800"/>
              <a:t>的，按照单位价值的一定比例自愿选择在企业所得税税前扣除。其中:</a:t>
            </a:r>
            <a:endParaRPr sz="2800"/>
          </a:p>
          <a:p>
            <a:r>
              <a:rPr sz="2800"/>
              <a:t>企业所得税法实施条例规定最低折旧年限为3年的设备器具，单位价值的100%可在当年一次性税前扣除；</a:t>
            </a:r>
            <a:endParaRPr sz="2800"/>
          </a:p>
          <a:p>
            <a:r>
              <a:rPr sz="2800"/>
              <a:t>最低折旧年限为4年、5年、10年的，单位价值的50%可在当年一次性税前扣除，其余50%按规定在剩余年度计算折旧进行税前扣除。</a:t>
            </a:r>
            <a:endParaRPr sz="28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标题 1"/>
          <p:cNvSpPr>
            <a:spLocks noGrp="1"/>
          </p:cNvSpPr>
          <p:nvPr>
            <p:ph type="title"/>
          </p:nvPr>
        </p:nvSpPr>
        <p:spPr>
          <a:xfrm>
            <a:off x="1304925" y="533400"/>
            <a:ext cx="9928225" cy="1143000"/>
          </a:xfrm>
        </p:spPr>
        <p:txBody>
          <a:bodyPr lIns="92075" tIns="46038" rIns="92075" bIns="46038" anchor="ctr" anchorCtr="0"/>
          <a:p>
            <a:r>
              <a:rPr lang="zh-CN" altLang="en-US"/>
              <a:t>此处的中小微企业</a:t>
            </a:r>
            <a:endParaRPr lang="zh-CN" altLang="en-US"/>
          </a:p>
        </p:txBody>
      </p:sp>
      <p:sp>
        <p:nvSpPr>
          <p:cNvPr id="135170" name="内容占位符 2"/>
          <p:cNvSpPr>
            <a:spLocks noGrp="1"/>
          </p:cNvSpPr>
          <p:nvPr>
            <p:ph idx="1"/>
          </p:nvPr>
        </p:nvSpPr>
        <p:spPr>
          <a:xfrm>
            <a:off x="1275080" y="1534795"/>
            <a:ext cx="9856470" cy="4710430"/>
          </a:xfrm>
        </p:spPr>
        <p:txBody>
          <a:bodyPr anchor="t" anchorCtr="0"/>
          <a:p>
            <a:r>
              <a:rPr lang="en-US" altLang="zh-CN"/>
              <a:t> </a:t>
            </a:r>
            <a:r>
              <a:t>从事国家非限制和禁止行业，且符合以下条件的企业：</a:t>
            </a:r>
          </a:p>
          <a:p>
            <a:r>
              <a:t>（1）信息传输业、建筑业、租赁和商务服务业：从业人员2000人以下，或营业收入10亿元以下或资产总额12亿元以下；</a:t>
            </a:r>
          </a:p>
          <a:p>
            <a:r>
              <a:t>（2）房地产开发经营：营业收入20亿元以下或资产总额1亿元以下；</a:t>
            </a:r>
          </a:p>
          <a:p>
            <a:r>
              <a:t>（3）其他行业：从业人员1000人以下或营业收入4亿元以下。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1"/>
          <p:cNvSpPr>
            <a:spLocks noGrp="1"/>
          </p:cNvSpPr>
          <p:nvPr>
            <p:ph type="title"/>
          </p:nvPr>
        </p:nvSpPr>
        <p:spPr>
          <a:xfrm>
            <a:off x="1227455" y="533400"/>
            <a:ext cx="10217785" cy="1143000"/>
          </a:xfrm>
        </p:spPr>
        <p:txBody>
          <a:bodyPr vert="horz" lIns="91440" tIns="45720" rIns="91440" bIns="45720" anchor="ctr" anchorCtr="0"/>
          <a:p>
            <a:pPr algn="ctr"/>
            <a:r>
              <a:rPr lang="zh-CN" altLang="en-US"/>
              <a:t>财政部 税务总局公告2023年第1号</a:t>
            </a:r>
            <a:endParaRPr lang="zh-CN" altLang="en-US"/>
          </a:p>
        </p:txBody>
      </p:sp>
      <p:sp>
        <p:nvSpPr>
          <p:cNvPr id="29698" name="内容占位符 2"/>
          <p:cNvSpPr>
            <a:spLocks noGrp="1"/>
          </p:cNvSpPr>
          <p:nvPr>
            <p:ph idx="1"/>
          </p:nvPr>
        </p:nvSpPr>
        <p:spPr>
          <a:xfrm>
            <a:off x="683895" y="1791970"/>
            <a:ext cx="10856595" cy="4304030"/>
          </a:xfrm>
        </p:spPr>
        <p:txBody>
          <a:bodyPr vert="horz" lIns="91440" tIns="45720" rIns="91440" bIns="45720" anchor="t" anchorCtr="0"/>
          <a:p>
            <a:pPr defTabSz="685800">
              <a:lnSpc>
                <a:spcPct val="80000"/>
              </a:lnSpc>
            </a:pPr>
            <a:r>
              <a:rPr lang="zh-CN" altLang="en-US" kern="1200">
                <a:latin typeface="+mn-lt"/>
                <a:ea typeface="+mn-ea"/>
                <a:cs typeface="+mn-cs"/>
              </a:rPr>
              <a:t>一、自2023年1月1日至2023年12月31日,对月销售额10万元以下（含本数）的增值税小规模纳税人，免征增值税。</a:t>
            </a:r>
            <a:endParaRPr lang="zh-CN" altLang="en-US" kern="1200">
              <a:latin typeface="+mn-lt"/>
              <a:ea typeface="+mn-ea"/>
              <a:cs typeface="+mn-cs"/>
            </a:endParaRPr>
          </a:p>
          <a:p>
            <a:pPr defTabSz="685800">
              <a:lnSpc>
                <a:spcPct val="80000"/>
              </a:lnSpc>
            </a:pPr>
            <a:r>
              <a:rPr lang="zh-CN" altLang="en-US" kern="1200">
                <a:latin typeface="+mn-lt"/>
                <a:ea typeface="+mn-ea"/>
                <a:cs typeface="+mn-cs"/>
              </a:rPr>
              <a:t>二、自2023年1月1日至2023年12月31日，增值税小规模纳税人适用3%征收率的应税销售收入，减按1%征收率征收增值税；适用3%预征率的预缴增值税项目，减按1%预征率预缴增值税。</a:t>
            </a:r>
            <a:endParaRPr lang="zh-CN" altLang="en-US" kern="1200">
              <a:latin typeface="+mn-lt"/>
              <a:ea typeface="+mn-ea"/>
              <a:cs typeface="+mn-cs"/>
            </a:endParaRPr>
          </a:p>
          <a:p>
            <a:pPr defTabSz="685800">
              <a:lnSpc>
                <a:spcPct val="80000"/>
              </a:lnSpc>
            </a:pPr>
            <a:endParaRPr lang="zh-CN" altLang="en-US" kern="1200">
              <a:latin typeface="+mn-lt"/>
              <a:ea typeface="+mn-ea"/>
              <a:cs typeface="+mn-cs"/>
            </a:endParaRPr>
          </a:p>
          <a:p>
            <a:pPr defTabSz="685800">
              <a:lnSpc>
                <a:spcPct val="80000"/>
              </a:lnSpc>
            </a:pPr>
            <a:endParaRPr lang="zh-CN" altLang="en-US" kern="1200">
              <a:latin typeface="+mn-lt"/>
              <a:ea typeface="+mn-ea"/>
              <a:cs typeface="+mn-cs"/>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9986" name="组合 37"/>
          <p:cNvGrpSpPr/>
          <p:nvPr/>
        </p:nvGrpSpPr>
        <p:grpSpPr>
          <a:xfrm>
            <a:off x="1693333" y="1477433"/>
            <a:ext cx="1399117" cy="1397000"/>
            <a:chOff x="0" y="0"/>
            <a:chExt cx="1894500" cy="1894500"/>
          </a:xfrm>
        </p:grpSpPr>
        <p:sp>
          <p:nvSpPr>
            <p:cNvPr id="2" name="椭圆 71"/>
            <p:cNvSpPr/>
            <p:nvPr/>
          </p:nvSpPr>
          <p:spPr>
            <a:xfrm>
              <a:off x="166308" y="166308"/>
              <a:ext cx="1561885" cy="1561885"/>
            </a:xfrm>
            <a:prstGeom prst="ellipse">
              <a:avLst/>
            </a:prstGeom>
            <a:solidFill>
              <a:srgbClr val="0A5ECD"/>
            </a:solidFill>
            <a:ln w="25400">
              <a:noFill/>
            </a:ln>
          </p:spPr>
          <p:txBody>
            <a:bodyPr anchor="ctr"/>
            <a:p>
              <a:pPr algn="ctr"/>
              <a:r>
                <a:rPr lang="zh-CN" altLang="en-US" sz="1865" b="0" i="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税前扣除时点</a:t>
              </a:r>
              <a:endParaRPr lang="zh-CN" altLang="en-US" sz="1865" b="0" i="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9987" name="椭圆 72"/>
            <p:cNvSpPr/>
            <p:nvPr/>
          </p:nvSpPr>
          <p:spPr>
            <a:xfrm>
              <a:off x="0" y="0"/>
              <a:ext cx="1894500" cy="1894500"/>
            </a:xfrm>
            <a:prstGeom prst="ellipse">
              <a:avLst/>
            </a:prstGeom>
            <a:noFill/>
            <a:ln w="25400" cap="flat" cmpd="sng">
              <a:solidFill>
                <a:srgbClr val="AC0000"/>
              </a:solidFill>
              <a:prstDash val="solid"/>
              <a:bevel/>
              <a:headEnd type="none" w="med" len="med"/>
              <a:tailEnd type="none" w="med" len="med"/>
            </a:ln>
          </p:spPr>
          <p:txBody>
            <a:bodyPr anchor="ctr"/>
            <a:p>
              <a:pPr algn="ctr"/>
              <a:endParaRPr lang="zh-CN" sz="2665" b="0" i="1">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169989" name="TextBox 73"/>
          <p:cNvSpPr/>
          <p:nvPr/>
        </p:nvSpPr>
        <p:spPr>
          <a:xfrm>
            <a:off x="3280833" y="2948517"/>
            <a:ext cx="7448551" cy="1323340"/>
          </a:xfrm>
          <a:prstGeom prst="rect">
            <a:avLst/>
          </a:prstGeom>
          <a:noFill/>
          <a:ln w="9525">
            <a:noFill/>
          </a:ln>
        </p:spPr>
        <p:txBody>
          <a:bodyPr anchor="t">
            <a:spAutoFit/>
          </a:bodyPr>
          <a:p>
            <a:pPr>
              <a:lnSpc>
                <a:spcPct val="150000"/>
              </a:lnSpc>
            </a:pPr>
            <a:r>
              <a:rPr lang="zh-CN" altLang="en-US" sz="2665"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企业选择享受一次性税前扣除政策的，其资产的税务处理可与会计处理不一致。</a:t>
            </a:r>
            <a:endParaRPr lang="zh-CN" altLang="en-US" sz="2665"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9990" name="组合 74"/>
          <p:cNvGrpSpPr/>
          <p:nvPr/>
        </p:nvGrpSpPr>
        <p:grpSpPr>
          <a:xfrm>
            <a:off x="1693333" y="3058584"/>
            <a:ext cx="1399117" cy="1397000"/>
            <a:chOff x="0" y="0"/>
            <a:chExt cx="1048470" cy="1048470"/>
          </a:xfrm>
        </p:grpSpPr>
        <p:sp>
          <p:nvSpPr>
            <p:cNvPr id="3" name="椭圆 75"/>
            <p:cNvSpPr/>
            <p:nvPr/>
          </p:nvSpPr>
          <p:spPr>
            <a:xfrm>
              <a:off x="91999" y="92138"/>
              <a:ext cx="864472" cy="864193"/>
            </a:xfrm>
            <a:prstGeom prst="ellipse">
              <a:avLst/>
            </a:prstGeom>
            <a:solidFill>
              <a:srgbClr val="0A5ECD"/>
            </a:solidFill>
            <a:ln w="25400">
              <a:noFill/>
            </a:ln>
          </p:spPr>
          <p:txBody>
            <a:bodyPr anchor="ctr"/>
            <a:p>
              <a:pPr algn="ctr"/>
              <a:r>
                <a:rPr lang="zh-CN" altLang="en-US" sz="1865" b="0" i="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税会处理</a:t>
              </a:r>
              <a:endParaRPr lang="zh-CN" altLang="en-US" sz="1865" b="0" i="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9991" name="椭圆 76"/>
            <p:cNvSpPr/>
            <p:nvPr/>
          </p:nvSpPr>
          <p:spPr>
            <a:xfrm>
              <a:off x="0" y="0"/>
              <a:ext cx="1048470" cy="1048470"/>
            </a:xfrm>
            <a:prstGeom prst="ellipse">
              <a:avLst/>
            </a:prstGeom>
            <a:noFill/>
            <a:ln w="25400" cap="flat" cmpd="sng">
              <a:solidFill>
                <a:srgbClr val="AC0000"/>
              </a:solidFill>
              <a:prstDash val="solid"/>
              <a:bevel/>
              <a:headEnd type="none" w="med" len="med"/>
              <a:tailEnd type="none" w="med" len="med"/>
            </a:ln>
          </p:spPr>
          <p:txBody>
            <a:bodyPr anchor="ctr"/>
            <a:p>
              <a:pPr algn="ctr"/>
              <a:endParaRPr lang="zh-CN" sz="2665" b="0" i="1">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169993" name="TextBox 77"/>
          <p:cNvSpPr/>
          <p:nvPr/>
        </p:nvSpPr>
        <p:spPr>
          <a:xfrm>
            <a:off x="3281045" y="4445635"/>
            <a:ext cx="7423150" cy="2053590"/>
          </a:xfrm>
          <a:prstGeom prst="rect">
            <a:avLst/>
          </a:prstGeom>
          <a:noFill/>
          <a:ln w="9525">
            <a:noFill/>
          </a:ln>
        </p:spPr>
        <p:txBody>
          <a:bodyPr anchor="t">
            <a:noAutofit/>
          </a:bodyPr>
          <a:p>
            <a:pPr>
              <a:lnSpc>
                <a:spcPct val="150000"/>
              </a:lnSpc>
            </a:pPr>
            <a:r>
              <a:rPr lang="zh-CN" altLang="en-US" sz="2665"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企业根据自身生产经营核算需要，可自行选择享受一次性税前扣除政策。未选择享受一次性税前扣除政策的，</a:t>
            </a:r>
            <a:r>
              <a:rPr lang="zh-CN" altLang="en-US" sz="2665"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以后年度不得再变更。</a:t>
            </a:r>
            <a:endParaRPr lang="zh-CN" altLang="en-US" sz="2665"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9994" name="组合 78"/>
          <p:cNvGrpSpPr/>
          <p:nvPr/>
        </p:nvGrpSpPr>
        <p:grpSpPr>
          <a:xfrm>
            <a:off x="1693333" y="4667251"/>
            <a:ext cx="1399117" cy="1399116"/>
            <a:chOff x="0" y="0"/>
            <a:chExt cx="1894500" cy="1894500"/>
          </a:xfrm>
        </p:grpSpPr>
        <p:sp>
          <p:nvSpPr>
            <p:cNvPr id="4" name="椭圆 79"/>
            <p:cNvSpPr/>
            <p:nvPr/>
          </p:nvSpPr>
          <p:spPr>
            <a:xfrm>
              <a:off x="166234" y="166235"/>
              <a:ext cx="1562031" cy="1562031"/>
            </a:xfrm>
            <a:prstGeom prst="ellipse">
              <a:avLst/>
            </a:prstGeom>
            <a:solidFill>
              <a:srgbClr val="0A5ECD"/>
            </a:solidFill>
            <a:ln w="25400">
              <a:noFill/>
            </a:ln>
          </p:spPr>
          <p:txBody>
            <a:bodyPr anchor="ctr"/>
            <a:p>
              <a:pPr algn="ctr"/>
              <a:r>
                <a:rPr lang="zh-CN" altLang="en-US" sz="1865" b="0" i="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选择享受</a:t>
              </a:r>
              <a:endParaRPr lang="zh-CN" altLang="en-US" sz="1865" b="0" i="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9995" name="椭圆 80"/>
            <p:cNvSpPr/>
            <p:nvPr/>
          </p:nvSpPr>
          <p:spPr>
            <a:xfrm>
              <a:off x="0" y="0"/>
              <a:ext cx="1894500" cy="1894500"/>
            </a:xfrm>
            <a:prstGeom prst="ellipse">
              <a:avLst/>
            </a:prstGeom>
            <a:noFill/>
            <a:ln w="25400" cap="flat" cmpd="sng">
              <a:solidFill>
                <a:srgbClr val="AC0000"/>
              </a:solidFill>
              <a:prstDash val="solid"/>
              <a:bevel/>
              <a:headEnd type="none" w="med" len="med"/>
              <a:tailEnd type="none" w="med" len="med"/>
            </a:ln>
          </p:spPr>
          <p:txBody>
            <a:bodyPr anchor="ctr"/>
            <a:p>
              <a:pPr algn="ctr"/>
              <a:endParaRPr lang="zh-CN" sz="2665" b="0" i="1">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169997" name="TextBox 36"/>
          <p:cNvSpPr/>
          <p:nvPr/>
        </p:nvSpPr>
        <p:spPr>
          <a:xfrm>
            <a:off x="3280833" y="1367367"/>
            <a:ext cx="7423151" cy="1323340"/>
          </a:xfrm>
          <a:prstGeom prst="rect">
            <a:avLst/>
          </a:prstGeom>
          <a:noFill/>
          <a:ln w="9525">
            <a:noFill/>
          </a:ln>
        </p:spPr>
        <p:txBody>
          <a:bodyPr anchor="t">
            <a:spAutoFit/>
          </a:bodyPr>
          <a:p>
            <a:pPr>
              <a:lnSpc>
                <a:spcPct val="150000"/>
              </a:lnSpc>
            </a:pPr>
            <a:r>
              <a:rPr lang="zh-CN" altLang="en-US" sz="2665"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固定资产在投入使用月份的次月所属年度一次性税前扣除。</a:t>
            </a:r>
            <a:endParaRPr lang="zh-CN" altLang="en-US" sz="1600" b="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9998" name="Text Box 55"/>
          <p:cNvSpPr/>
          <p:nvPr/>
        </p:nvSpPr>
        <p:spPr>
          <a:xfrm>
            <a:off x="867833" y="359833"/>
            <a:ext cx="10301817" cy="530860"/>
          </a:xfrm>
          <a:prstGeom prst="rect">
            <a:avLst/>
          </a:prstGeom>
          <a:noFill/>
          <a:ln w="9525">
            <a:noFill/>
          </a:ln>
        </p:spPr>
        <p:txBody>
          <a:bodyPr wrap="square" lIns="121892" tIns="60945" rIns="121892" bIns="60945" anchor="t">
            <a:spAutoFit/>
          </a:bodyPr>
          <a:p>
            <a:r>
              <a:rPr lang="en-US" sz="2665" i="1" dirty="0">
                <a:latin typeface="方正毡笔黑简体" pitchFamily="1" charset="-122"/>
                <a:ea typeface="方正毡笔黑简体" pitchFamily="1" charset="-122"/>
                <a:sym typeface="方正毡笔黑简体" pitchFamily="1" charset="-122"/>
              </a:rPr>
              <a:t> </a:t>
            </a:r>
            <a:r>
              <a:rPr lang="zh-CN" altLang="en-US" sz="2665" i="1" dirty="0">
                <a:latin typeface="方正毡笔黑简体" pitchFamily="1" charset="-122"/>
                <a:ea typeface="方正毡笔黑简体" pitchFamily="1" charset="-122"/>
                <a:sym typeface="方正毡笔黑简体" pitchFamily="1" charset="-122"/>
              </a:rPr>
              <a:t>  </a:t>
            </a:r>
            <a:r>
              <a:rPr lang="zh-CN" altLang="en-US" sz="1865" i="1" dirty="0">
                <a:latin typeface="方正毡笔黑简体" pitchFamily="1" charset="-122"/>
                <a:ea typeface="方正毡笔黑简体" pitchFamily="1" charset="-122"/>
                <a:sym typeface="方正毡笔黑简体" pitchFamily="1" charset="-122"/>
              </a:rPr>
              <a:t>          一次性扣除             </a:t>
            </a:r>
            <a:r>
              <a:rPr lang="zh-CN" altLang="en-US" sz="2665" i="1" dirty="0">
                <a:latin typeface="方正毡笔黑简体" pitchFamily="1" charset="-122"/>
                <a:ea typeface="方正毡笔黑简体" pitchFamily="1" charset="-122"/>
                <a:sym typeface="方正毡笔黑简体" pitchFamily="1" charset="-122"/>
              </a:rPr>
              <a:t>               </a:t>
            </a:r>
            <a:endParaRPr lang="zh-CN" altLang="en-US" sz="1865" i="1" dirty="0">
              <a:latin typeface="方正毡笔黑简体" pitchFamily="1" charset="-122"/>
              <a:ea typeface="方正毡笔黑简体" pitchFamily="1" charset="-122"/>
              <a:sym typeface="方正毡笔黑简体" pitchFamily="1" charset="-122"/>
            </a:endParaRPr>
          </a:p>
        </p:txBody>
      </p:sp>
      <p:sp>
        <p:nvSpPr>
          <p:cNvPr id="169999" name="文本框 5"/>
          <p:cNvSpPr/>
          <p:nvPr/>
        </p:nvSpPr>
        <p:spPr>
          <a:xfrm>
            <a:off x="397933" y="1600200"/>
            <a:ext cx="609600" cy="3784600"/>
          </a:xfrm>
          <a:prstGeom prst="rect">
            <a:avLst/>
          </a:prstGeom>
          <a:solidFill>
            <a:schemeClr val="bg1"/>
          </a:solidFill>
          <a:ln w="28575" cap="flat" cmpd="sng">
            <a:solidFill>
              <a:srgbClr val="FF0000"/>
            </a:solidFill>
            <a:prstDash val="solid"/>
            <a:bevel/>
            <a:headEnd type="none" w="med" len="med"/>
            <a:tailEnd type="none" w="med" len="med"/>
          </a:ln>
        </p:spPr>
        <p:txBody>
          <a:bodyPr wrap="square" anchor="t">
            <a:spAutoFit/>
          </a:bodyPr>
          <a:p>
            <a:r>
              <a:rPr lang="zh-CN" altLang="en-US" sz="2400" dirty="0">
                <a:solidFill>
                  <a:srgbClr val="000000"/>
                </a:solidFill>
                <a:latin typeface="方正毡笔黑简体" pitchFamily="1" charset="-122"/>
                <a:ea typeface="方正毡笔黑简体" pitchFamily="1" charset="-122"/>
                <a:sym typeface="方正毡笔黑简体" pitchFamily="1" charset="-122"/>
              </a:rPr>
              <a:t>   设备、器具一次性扣除</a:t>
            </a:r>
            <a:endParaRPr lang="zh-CN" altLang="en-US" sz="2400" dirty="0">
              <a:solidFill>
                <a:srgbClr val="000000"/>
              </a:solidFill>
              <a:latin typeface="Arial" panose="020B0604020202020204" pitchFamily="34" charset="0"/>
              <a:ea typeface="华文细黑" panose="02010600040101010101" pitchFamily="2" charset="-122"/>
              <a:sym typeface="宋体" panose="02010600030101010101" pitchFamily="2" charset="-122"/>
            </a:endParaRPr>
          </a:p>
        </p:txBody>
      </p:sp>
    </p:spTree>
  </p:cSld>
  <p:clrMapOvr>
    <a:masterClrMapping/>
  </p:clrMapOvr>
  <p:transition spd="slow" advClick="0" advTm="8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9998"/>
                                        </p:tgtEl>
                                        <p:attrNameLst>
                                          <p:attrName>style.visibility</p:attrName>
                                        </p:attrNameLst>
                                      </p:cBhvr>
                                      <p:to>
                                        <p:strVal val="visible"/>
                                      </p:to>
                                    </p:set>
                                    <p:animEffect filter="blinds(horizontal)">
                                      <p:cBhvr>
                                        <p:cTn id="7" dur="500"/>
                                        <p:tgtEl>
                                          <p:spTgt spid="16999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69999"/>
                                        </p:tgtEl>
                                        <p:attrNameLst>
                                          <p:attrName>style.visibility</p:attrName>
                                        </p:attrNameLst>
                                      </p:cBhvr>
                                      <p:to>
                                        <p:strVal val="visible"/>
                                      </p:to>
                                    </p:set>
                                    <p:anim calcmode="lin" valueType="num">
                                      <p:cBhvr>
                                        <p:cTn id="12" dur="1000" fill="hold"/>
                                        <p:tgtEl>
                                          <p:spTgt spid="169999"/>
                                        </p:tgtEl>
                                        <p:attrNameLst>
                                          <p:attrName>ppt_x</p:attrName>
                                        </p:attrNameLst>
                                      </p:cBhvr>
                                      <p:tavLst>
                                        <p:tav tm="0">
                                          <p:val>
                                            <p:strVal val="#ppt_x-.2"/>
                                          </p:val>
                                        </p:tav>
                                        <p:tav tm="100000">
                                          <p:val>
                                            <p:strVal val="#ppt_x"/>
                                          </p:val>
                                        </p:tav>
                                      </p:tavLst>
                                    </p:anim>
                                    <p:anim calcmode="lin" valueType="num">
                                      <p:cBhvr>
                                        <p:cTn id="13" dur="1000" fill="hold"/>
                                        <p:tgtEl>
                                          <p:spTgt spid="169999"/>
                                        </p:tgtEl>
                                        <p:attrNameLst>
                                          <p:attrName>ppt_y</p:attrName>
                                        </p:attrNameLst>
                                      </p:cBhvr>
                                      <p:tavLst>
                                        <p:tav tm="0">
                                          <p:val>
                                            <p:strVal val="#ppt_y"/>
                                          </p:val>
                                        </p:tav>
                                        <p:tav tm="100000">
                                          <p:val>
                                            <p:strVal val="#ppt_y"/>
                                          </p:val>
                                        </p:tav>
                                      </p:tavLst>
                                    </p:anim>
                                    <p:animEffect filter="wipe(right)" prLst="gradientSize: 0.1">
                                      <p:cBhvr>
                                        <p:cTn id="14" dur="1000"/>
                                        <p:tgtEl>
                                          <p:spTgt spid="169999"/>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169986"/>
                                        </p:tgtEl>
                                        <p:attrNameLst>
                                          <p:attrName>style.visibility</p:attrName>
                                        </p:attrNameLst>
                                      </p:cBhvr>
                                      <p:to>
                                        <p:strVal val="visible"/>
                                      </p:to>
                                    </p:set>
                                    <p:animEffect filter="wheel(1)">
                                      <p:cBhvr>
                                        <p:cTn id="18" dur="500"/>
                                        <p:tgtEl>
                                          <p:spTgt spid="169986"/>
                                        </p:tgtEl>
                                      </p:cBhvr>
                                    </p:animEffect>
                                  </p:childTnLst>
                                </p:cTn>
                              </p:par>
                            </p:childTnLst>
                          </p:cTn>
                        </p:par>
                        <p:par>
                          <p:cTn id="19" fill="hold">
                            <p:stCondLst>
                              <p:cond delay="1500"/>
                            </p:stCondLst>
                            <p:childTnLst>
                              <p:par>
                                <p:cTn id="20" presetID="21" presetClass="entr" presetSubtype="1" fill="hold" nodeType="afterEffect">
                                  <p:stCondLst>
                                    <p:cond delay="0"/>
                                  </p:stCondLst>
                                  <p:childTnLst>
                                    <p:set>
                                      <p:cBhvr>
                                        <p:cTn id="21" dur="1" fill="hold">
                                          <p:stCondLst>
                                            <p:cond delay="0"/>
                                          </p:stCondLst>
                                        </p:cTn>
                                        <p:tgtEl>
                                          <p:spTgt spid="169990"/>
                                        </p:tgtEl>
                                        <p:attrNameLst>
                                          <p:attrName>style.visibility</p:attrName>
                                        </p:attrNameLst>
                                      </p:cBhvr>
                                      <p:to>
                                        <p:strVal val="visible"/>
                                      </p:to>
                                    </p:set>
                                    <p:animEffect filter="wheel(1)">
                                      <p:cBhvr>
                                        <p:cTn id="22" dur="500"/>
                                        <p:tgtEl>
                                          <p:spTgt spid="169990"/>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9989"/>
                                        </p:tgtEl>
                                        <p:attrNameLst>
                                          <p:attrName>style.visibility</p:attrName>
                                        </p:attrNameLst>
                                      </p:cBhvr>
                                      <p:to>
                                        <p:strVal val="visible"/>
                                      </p:to>
                                    </p:set>
                                    <p:animEffect filter="wipe(left)">
                                      <p:cBhvr>
                                        <p:cTn id="26" dur="500"/>
                                        <p:tgtEl>
                                          <p:spTgt spid="169989"/>
                                        </p:tgtEl>
                                      </p:cBhvr>
                                    </p:animEffect>
                                  </p:childTnLst>
                                </p:cTn>
                              </p:par>
                            </p:childTnLst>
                          </p:cTn>
                        </p:par>
                        <p:par>
                          <p:cTn id="27" fill="hold">
                            <p:stCondLst>
                              <p:cond delay="2500"/>
                            </p:stCondLst>
                            <p:childTnLst>
                              <p:par>
                                <p:cTn id="28" presetID="21" presetClass="entr" presetSubtype="1" fill="hold" nodeType="afterEffect">
                                  <p:stCondLst>
                                    <p:cond delay="0"/>
                                  </p:stCondLst>
                                  <p:childTnLst>
                                    <p:set>
                                      <p:cBhvr>
                                        <p:cTn id="29" dur="1" fill="hold">
                                          <p:stCondLst>
                                            <p:cond delay="0"/>
                                          </p:stCondLst>
                                        </p:cTn>
                                        <p:tgtEl>
                                          <p:spTgt spid="169994"/>
                                        </p:tgtEl>
                                        <p:attrNameLst>
                                          <p:attrName>style.visibility</p:attrName>
                                        </p:attrNameLst>
                                      </p:cBhvr>
                                      <p:to>
                                        <p:strVal val="visible"/>
                                      </p:to>
                                    </p:set>
                                    <p:animEffect filter="wheel(1)">
                                      <p:cBhvr>
                                        <p:cTn id="30" dur="500"/>
                                        <p:tgtEl>
                                          <p:spTgt spid="169994"/>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69993"/>
                                        </p:tgtEl>
                                        <p:attrNameLst>
                                          <p:attrName>style.visibility</p:attrName>
                                        </p:attrNameLst>
                                      </p:cBhvr>
                                      <p:to>
                                        <p:strVal val="visible"/>
                                      </p:to>
                                    </p:set>
                                    <p:animEffect filter="wipe(left)">
                                      <p:cBhvr>
                                        <p:cTn id="34" dur="500"/>
                                        <p:tgtEl>
                                          <p:spTgt spid="169993"/>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169997"/>
                                        </p:tgtEl>
                                        <p:attrNameLst>
                                          <p:attrName>style.visibility</p:attrName>
                                        </p:attrNameLst>
                                      </p:cBhvr>
                                      <p:to>
                                        <p:strVal val="visible"/>
                                      </p:to>
                                    </p:set>
                                    <p:animEffect filter="wipe(left)">
                                      <p:cBhvr>
                                        <p:cTn id="38" dur="500"/>
                                        <p:tgtEl>
                                          <p:spTgt spid="169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9" grpId="0" bldLvl="0"/>
      <p:bldP spid="169993" grpId="0" bldLvl="0"/>
      <p:bldP spid="169997" grpId="0" bldLvl="0"/>
      <p:bldP spid="169998" grpId="0" bldLvl="0"/>
      <p:bldP spid="169999" grpId="0" bldLvl="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Rectangle 3"/>
          <p:cNvSpPr>
            <a:spLocks noGrp="1" noRot="1"/>
          </p:cNvSpPr>
          <p:nvPr>
            <p:ph type="title"/>
          </p:nvPr>
        </p:nvSpPr>
        <p:spPr>
          <a:xfrm>
            <a:off x="2135188" y="404813"/>
            <a:ext cx="7416800" cy="719137"/>
          </a:xfrm>
        </p:spPr>
        <p:txBody>
          <a:bodyPr vert="horz" wrap="square" lIns="92075" tIns="46038" rIns="92075" bIns="46038" anchor="t" anchorCtr="0"/>
          <a:p>
            <a:r>
              <a:rPr lang="zh-CN" altLang="en-US" sz="2800" b="1" dirty="0">
                <a:solidFill>
                  <a:srgbClr val="C00000"/>
                </a:solidFill>
                <a:latin typeface="黑体" panose="02010609060101010101" pitchFamily="49" charset="-122"/>
                <a:ea typeface="黑体" panose="02010609060101010101" pitchFamily="49" charset="-122"/>
              </a:rPr>
              <a:t>文物、艺术品</a:t>
            </a:r>
            <a:endParaRPr lang="zh-CN" altLang="en-US" sz="2800" b="1" dirty="0">
              <a:solidFill>
                <a:srgbClr val="C00000"/>
              </a:solidFill>
              <a:latin typeface="黑体" panose="02010609060101010101" pitchFamily="49" charset="-122"/>
              <a:ea typeface="黑体" panose="02010609060101010101" pitchFamily="49" charset="-122"/>
            </a:endParaRPr>
          </a:p>
        </p:txBody>
      </p:sp>
      <p:sp>
        <p:nvSpPr>
          <p:cNvPr id="33795" name="Rectangle 2"/>
          <p:cNvSpPr>
            <a:spLocks noGrp="1" noRot="1" noChangeArrowheads="1"/>
          </p:cNvSpPr>
          <p:nvPr>
            <p:ph idx="1"/>
          </p:nvPr>
        </p:nvSpPr>
        <p:spPr>
          <a:xfrm>
            <a:off x="408305" y="1155700"/>
            <a:ext cx="11591925" cy="5586730"/>
          </a:xfrm>
        </p:spPr>
        <p:txBody>
          <a:bodyPr vert="horz" wrap="square" lIns="91440" tIns="45720" rIns="91440" bIns="45720" numCol="1" anchor="t" anchorCtr="0" compatLnSpc="1"/>
          <a:lstStyle/>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lang="en-US" altLang="zh-CN" sz="2800" b="1" dirty="0">
                <a:solidFill>
                  <a:srgbClr val="C00000"/>
                </a:solidFill>
                <a:latin typeface="黑体" panose="02010609060101010101" pitchFamily="49" charset="-122"/>
                <a:ea typeface="黑体" panose="02010609060101010101" pitchFamily="49" charset="-122"/>
                <a:sym typeface="+mn-ea"/>
              </a:rPr>
              <a:t>     </a:t>
            </a:r>
            <a:r>
              <a:rPr lang="en-US" altLang="zh-CN" sz="2800" b="1" dirty="0">
                <a:solidFill>
                  <a:schemeClr val="tx1"/>
                </a:solidFill>
                <a:latin typeface="黑体" panose="02010609060101010101" pitchFamily="49" charset="-122"/>
                <a:ea typeface="黑体" panose="02010609060101010101" pitchFamily="49" charset="-122"/>
                <a:sym typeface="+mn-ea"/>
              </a:rPr>
              <a:t>             国家税务总局公告2021年第17号</a:t>
            </a:r>
            <a:endParaRPr lang="en-US" altLang="zh-CN" sz="2800" b="1" dirty="0">
              <a:solidFill>
                <a:schemeClr val="tx1"/>
              </a:solidFill>
              <a:latin typeface="黑体" panose="02010609060101010101" pitchFamily="49" charset="-122"/>
              <a:ea typeface="黑体" panose="02010609060101010101" pitchFamily="49" charset="-122"/>
              <a:sym typeface="+mn-ea"/>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lang="en-US" altLang="zh-CN" sz="2800" b="1" dirty="0">
                <a:solidFill>
                  <a:schemeClr val="tx1"/>
                </a:solidFill>
                <a:latin typeface="黑体" panose="02010609060101010101" pitchFamily="49" charset="-122"/>
                <a:ea typeface="黑体" panose="02010609060101010101" pitchFamily="49" charset="-122"/>
                <a:sym typeface="+mn-ea"/>
              </a:rPr>
              <a:t>五、关于文物、艺术品资产的税务处理问题</a:t>
            </a:r>
            <a:endParaRPr lang="en-US" altLang="zh-CN" sz="2800" b="1" dirty="0">
              <a:solidFill>
                <a:schemeClr val="tx1"/>
              </a:solidFill>
              <a:latin typeface="黑体" panose="02010609060101010101" pitchFamily="49" charset="-122"/>
              <a:ea typeface="黑体" panose="02010609060101010101" pitchFamily="49" charset="-122"/>
              <a:sym typeface="+mn-ea"/>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lang="en-US" altLang="zh-CN" sz="2800" b="1" dirty="0">
                <a:solidFill>
                  <a:schemeClr val="tx1"/>
                </a:solidFill>
                <a:latin typeface="黑体" panose="02010609060101010101" pitchFamily="49" charset="-122"/>
                <a:ea typeface="黑体" panose="02010609060101010101" pitchFamily="49" charset="-122"/>
                <a:sym typeface="+mn-ea"/>
              </a:rPr>
              <a:t>企业购买的文物、艺术品用于收藏、展示、保值增值的，作为投资资产进行税务处理。文物、艺术品资产在持有期间，计提的折旧、摊销费用，不得税前扣除。     </a:t>
            </a:r>
            <a:r>
              <a:rPr lang="en-US" altLang="zh-CN" sz="2800" b="1" dirty="0">
                <a:solidFill>
                  <a:srgbClr val="C00000"/>
                </a:solidFill>
                <a:latin typeface="黑体" panose="02010609060101010101" pitchFamily="49" charset="-122"/>
                <a:ea typeface="黑体" panose="02010609060101010101" pitchFamily="49" charset="-122"/>
                <a:sym typeface="+mn-ea"/>
              </a:rPr>
              <a:t>      </a:t>
            </a:r>
            <a:endParaRPr kumimoji="1" lang="en-US" altLang="zh-CN" sz="28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sym typeface="+mn-ea"/>
            </a:endParaRP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Rectangle 3"/>
          <p:cNvSpPr>
            <a:spLocks noGrp="1" noRot="1"/>
          </p:cNvSpPr>
          <p:nvPr>
            <p:ph type="title"/>
          </p:nvPr>
        </p:nvSpPr>
        <p:spPr>
          <a:xfrm>
            <a:off x="2135188" y="404813"/>
            <a:ext cx="7416800" cy="719137"/>
          </a:xfrm>
        </p:spPr>
        <p:txBody>
          <a:bodyPr vert="horz" wrap="square" lIns="92075" tIns="46038" rIns="92075" bIns="46038" anchor="t" anchorCtr="0"/>
          <a:p>
            <a:r>
              <a:rPr lang="zh-CN" sz="2800" b="1" dirty="0">
                <a:solidFill>
                  <a:srgbClr val="C00000"/>
                </a:solidFill>
                <a:latin typeface="黑体" panose="02010609060101010101" pitchFamily="49" charset="-122"/>
                <a:ea typeface="黑体" panose="02010609060101010101" pitchFamily="49" charset="-122"/>
              </a:rPr>
              <a:t>四、小微企业</a:t>
            </a:r>
            <a:endParaRPr lang="zh-CN" sz="2800" b="1" dirty="0">
              <a:solidFill>
                <a:srgbClr val="C00000"/>
              </a:solidFill>
              <a:latin typeface="黑体" panose="02010609060101010101" pitchFamily="49" charset="-122"/>
              <a:ea typeface="黑体" panose="02010609060101010101" pitchFamily="49" charset="-122"/>
            </a:endParaRPr>
          </a:p>
        </p:txBody>
      </p:sp>
      <p:sp>
        <p:nvSpPr>
          <p:cNvPr id="33795" name="Rectangle 2"/>
          <p:cNvSpPr>
            <a:spLocks noGrp="1" noRot="1" noChangeArrowheads="1"/>
          </p:cNvSpPr>
          <p:nvPr>
            <p:ph idx="1"/>
          </p:nvPr>
        </p:nvSpPr>
        <p:spPr>
          <a:xfrm>
            <a:off x="1283335" y="1412875"/>
            <a:ext cx="10111105" cy="5329555"/>
          </a:xfrm>
        </p:spPr>
        <p:txBody>
          <a:bodyPr vert="horz" wrap="square" lIns="91440" tIns="45720" rIns="91440" bIns="45720" numCol="1" anchor="t" anchorCtr="0" compatLnSpc="1"/>
          <a:lstStyle/>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 第二十八条　符合条件的小型微利企业，减按20%的税率征收企业所得税。</a:t>
            </a:r>
            <a:endPar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《企业所得税法》</a:t>
            </a:r>
            <a:r>
              <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 </a:t>
            </a:r>
            <a:endPar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Rectangle 3"/>
          <p:cNvSpPr>
            <a:spLocks noGrp="1" noRot="1"/>
          </p:cNvSpPr>
          <p:nvPr>
            <p:ph type="title"/>
          </p:nvPr>
        </p:nvSpPr>
        <p:spPr>
          <a:xfrm>
            <a:off x="2135188" y="404813"/>
            <a:ext cx="7416800" cy="719137"/>
          </a:xfrm>
        </p:spPr>
        <p:txBody>
          <a:bodyPr vert="horz" wrap="square" lIns="92075" tIns="46038" rIns="92075" bIns="46038" anchor="t" anchorCtr="0"/>
          <a:p>
            <a:r>
              <a:rPr lang="zh-CN" altLang="en-US" sz="2800" b="1" dirty="0">
                <a:solidFill>
                  <a:srgbClr val="C00000"/>
                </a:solidFill>
                <a:latin typeface="黑体" panose="02010609060101010101" pitchFamily="49" charset="-122"/>
                <a:ea typeface="黑体" panose="02010609060101010101" pitchFamily="49" charset="-122"/>
              </a:rPr>
              <a:t>四、小微企业优惠</a:t>
            </a:r>
            <a:endParaRPr lang="zh-CN" altLang="en-US" sz="2800" b="1" dirty="0">
              <a:solidFill>
                <a:srgbClr val="C00000"/>
              </a:solidFill>
              <a:latin typeface="黑体" panose="02010609060101010101" pitchFamily="49" charset="-122"/>
              <a:ea typeface="黑体" panose="02010609060101010101" pitchFamily="49" charset="-122"/>
            </a:endParaRPr>
          </a:p>
        </p:txBody>
      </p:sp>
      <p:sp>
        <p:nvSpPr>
          <p:cNvPr id="33795" name="Rectangle 2"/>
          <p:cNvSpPr>
            <a:spLocks noGrp="1" noRot="1" noChangeArrowheads="1"/>
          </p:cNvSpPr>
          <p:nvPr>
            <p:ph idx="1"/>
          </p:nvPr>
        </p:nvSpPr>
        <p:spPr>
          <a:xfrm>
            <a:off x="408305" y="1155700"/>
            <a:ext cx="11591925" cy="5586730"/>
          </a:xfrm>
        </p:spPr>
        <p:txBody>
          <a:bodyPr vert="horz" wrap="square" lIns="91440" tIns="45720" rIns="91440" bIns="45720" numCol="1" anchor="t" anchorCtr="0" compatLnSpc="1"/>
          <a:lstStyle/>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lang="en-US" altLang="zh-CN" sz="2800" b="1" dirty="0">
                <a:solidFill>
                  <a:srgbClr val="C00000"/>
                </a:solidFill>
                <a:latin typeface="黑体" panose="02010609060101010101" pitchFamily="49" charset="-122"/>
                <a:ea typeface="黑体" panose="02010609060101010101" pitchFamily="49" charset="-122"/>
                <a:sym typeface="+mn-ea"/>
              </a:rPr>
              <a:t>                </a:t>
            </a:r>
            <a:r>
              <a:rPr lang="zh-CN" altLang="en-US" sz="2800" b="1" dirty="0">
                <a:solidFill>
                  <a:srgbClr val="C00000"/>
                </a:solidFill>
                <a:latin typeface="黑体" panose="02010609060101010101" pitchFamily="49" charset="-122"/>
                <a:ea typeface="黑体" panose="02010609060101010101" pitchFamily="49" charset="-122"/>
                <a:sym typeface="+mn-ea"/>
              </a:rPr>
              <a:t>财政部 税务总局公告2022年第13号</a:t>
            </a:r>
            <a:endParaRPr lang="zh-CN" altLang="en-US" sz="2800" b="1" dirty="0">
              <a:solidFill>
                <a:srgbClr val="C00000"/>
              </a:solidFill>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          </a:t>
            </a:r>
            <a:r>
              <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关于进一步实施小微企业所得税优惠政策的公告</a:t>
            </a:r>
            <a:endPar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en-US" sz="24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 </a:t>
            </a:r>
            <a:r>
              <a:rPr kumimoji="1" lang="en-US" sz="24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 一、对小型微利企业年应纳税所得额超过100万元但不超过300万元的部分，减按25%计入应纳税所得额，按20%的税率缴纳企业所得税。</a:t>
            </a:r>
            <a:endParaRPr kumimoji="1" lang="en-US" sz="24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en-US" sz="24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  二、本公告所称小型微利企业，是指从事国家非限制和禁止行业，且同时符合年度应纳税所得额不超过300万元、从业人数不超过300人、资产总额不超过5000万元等三个条件的企业。</a:t>
            </a:r>
            <a:endParaRPr kumimoji="1" lang="en-US" sz="24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en-US" sz="24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  三、本公告执行期限为2022年1月1日至2024年12月31日。</a:t>
            </a:r>
            <a:endParaRPr kumimoji="1" lang="en-US" sz="24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Rectangle 3"/>
          <p:cNvSpPr>
            <a:spLocks noGrp="1" noRot="1"/>
          </p:cNvSpPr>
          <p:nvPr>
            <p:ph type="title"/>
          </p:nvPr>
        </p:nvSpPr>
        <p:spPr>
          <a:xfrm>
            <a:off x="2135188" y="404813"/>
            <a:ext cx="7416800" cy="719137"/>
          </a:xfrm>
        </p:spPr>
        <p:txBody>
          <a:bodyPr vert="horz" wrap="square" lIns="92075" tIns="46038" rIns="92075" bIns="46038" anchor="t" anchorCtr="0"/>
          <a:p>
            <a:r>
              <a:rPr lang="zh-CN" altLang="en-US" sz="2800" b="1" dirty="0">
                <a:solidFill>
                  <a:srgbClr val="C00000"/>
                </a:solidFill>
                <a:latin typeface="黑体" panose="02010609060101010101" pitchFamily="49" charset="-122"/>
                <a:ea typeface="黑体" panose="02010609060101010101" pitchFamily="49" charset="-122"/>
              </a:rPr>
              <a:t>历次调整</a:t>
            </a:r>
            <a:endParaRPr lang="zh-CN" altLang="en-US" sz="2800" b="1" dirty="0">
              <a:solidFill>
                <a:srgbClr val="C00000"/>
              </a:solidFill>
              <a:latin typeface="黑体" panose="02010609060101010101" pitchFamily="49" charset="-122"/>
              <a:ea typeface="黑体" panose="02010609060101010101" pitchFamily="49" charset="-122"/>
            </a:endParaRPr>
          </a:p>
        </p:txBody>
      </p:sp>
      <p:sp>
        <p:nvSpPr>
          <p:cNvPr id="33795" name="Rectangle 2"/>
          <p:cNvSpPr>
            <a:spLocks noGrp="1" noRot="1" noChangeArrowheads="1"/>
          </p:cNvSpPr>
          <p:nvPr>
            <p:ph idx="1"/>
          </p:nvPr>
        </p:nvSpPr>
        <p:spPr>
          <a:xfrm>
            <a:off x="851535" y="1271270"/>
            <a:ext cx="10499090" cy="5471160"/>
          </a:xfrm>
        </p:spPr>
        <p:txBody>
          <a:bodyPr vert="horz" wrap="square" lIns="91440" tIns="45720" rIns="91440" bIns="45720" numCol="1" anchor="t" anchorCtr="0" compatLnSpc="1"/>
          <a:lstStyle/>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　小型微利企业所得税优惠政策从2018年至2022年，短短五年时间先后调整了四次：</a:t>
            </a:r>
            <a:endPar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(财税[2018]77号)国家税务总局公告2018年第40号</a:t>
            </a:r>
            <a:endPar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(财税[2019]13号)国家税务总局公告2019年第2号、</a:t>
            </a:r>
            <a:endPar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财政部 税务总局公告2021年第12号</a:t>
            </a:r>
            <a:endPar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国家税务总局公告2021年第8号</a:t>
            </a:r>
            <a:endPar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财政部 税务总局公告2022年第</a:t>
            </a:r>
            <a:r>
              <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1</a:t>
            </a:r>
            <a:r>
              <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3号</a:t>
            </a:r>
            <a:r>
              <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 </a:t>
            </a:r>
            <a:endPar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Rectangle 3"/>
          <p:cNvSpPr>
            <a:spLocks noGrp="1" noRot="1"/>
          </p:cNvSpPr>
          <p:nvPr>
            <p:ph type="title"/>
          </p:nvPr>
        </p:nvSpPr>
        <p:spPr>
          <a:xfrm>
            <a:off x="2135188" y="404813"/>
            <a:ext cx="7416800" cy="719137"/>
          </a:xfrm>
        </p:spPr>
        <p:txBody>
          <a:bodyPr vert="horz" wrap="square" lIns="92075" tIns="46038" rIns="92075" bIns="46038" anchor="t" anchorCtr="0"/>
          <a:p>
            <a:r>
              <a:rPr lang="en-US" sz="2800" b="1" dirty="0">
                <a:solidFill>
                  <a:srgbClr val="C00000"/>
                </a:solidFill>
                <a:latin typeface="黑体" panose="02010609060101010101" pitchFamily="49" charset="-122"/>
                <a:ea typeface="黑体" panose="02010609060101010101" pitchFamily="49" charset="-122"/>
              </a:rPr>
              <a:t>2022</a:t>
            </a:r>
            <a:r>
              <a:rPr lang="zh-CN" altLang="en-US" sz="2800" b="1" dirty="0">
                <a:solidFill>
                  <a:srgbClr val="C00000"/>
                </a:solidFill>
                <a:latin typeface="黑体" panose="02010609060101010101" pitchFamily="49" charset="-122"/>
                <a:ea typeface="黑体" panose="02010609060101010101" pitchFamily="49" charset="-122"/>
              </a:rPr>
              <a:t>政策</a:t>
            </a:r>
            <a:endParaRPr lang="zh-CN" altLang="en-US" sz="2800" b="1" dirty="0">
              <a:solidFill>
                <a:srgbClr val="C00000"/>
              </a:solidFill>
              <a:latin typeface="黑体" panose="02010609060101010101" pitchFamily="49" charset="-122"/>
              <a:ea typeface="黑体" panose="02010609060101010101" pitchFamily="49" charset="-122"/>
            </a:endParaRPr>
          </a:p>
        </p:txBody>
      </p:sp>
      <p:sp>
        <p:nvSpPr>
          <p:cNvPr id="33795" name="Rectangle 2"/>
          <p:cNvSpPr>
            <a:spLocks noGrp="1" noRot="1" noChangeArrowheads="1"/>
          </p:cNvSpPr>
          <p:nvPr>
            <p:ph idx="1"/>
          </p:nvPr>
        </p:nvSpPr>
        <p:spPr>
          <a:xfrm>
            <a:off x="1283335" y="1412875"/>
            <a:ext cx="10111105" cy="5329555"/>
          </a:xfrm>
        </p:spPr>
        <p:txBody>
          <a:bodyPr vert="horz" wrap="square" lIns="91440" tIns="45720" rIns="91440" bIns="45720" numCol="1" anchor="t" anchorCtr="0" compatLnSpc="1"/>
          <a:lstStyle/>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2022年1月1日至2022年12月31日，对小型微利企业年应纳税所得额不超过100万元的部分，减按12.5%计入应纳税所得额，按20%的税率缴纳企业所得税（</a:t>
            </a:r>
            <a:r>
              <a:rPr kumimoji="1" lang="zh-CN" altLang="en-US" sz="2800" b="1" i="0" u="none" strike="noStrike" kern="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mn-cs"/>
              </a:rPr>
              <a:t>税负率2.5%</a:t>
            </a:r>
            <a:r>
              <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a:t>
            </a:r>
            <a:endPar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 对小型微利企业年应纳税所得额超过100万元但不超过300万元的部分，减按25%计入应纳税所得额，按20%的税率缴纳企业所得税（</a:t>
            </a:r>
            <a:r>
              <a:rPr kumimoji="1" lang="zh-CN" altLang="en-US" sz="2800" b="1" i="0" u="none" strike="noStrike" kern="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mn-cs"/>
              </a:rPr>
              <a:t>税负率5%</a:t>
            </a:r>
            <a:r>
              <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a:t>
            </a:r>
            <a:endPar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Rectangle 3"/>
          <p:cNvSpPr>
            <a:spLocks noGrp="1" noRot="1"/>
          </p:cNvSpPr>
          <p:nvPr>
            <p:ph type="title"/>
          </p:nvPr>
        </p:nvSpPr>
        <p:spPr>
          <a:xfrm>
            <a:off x="2135188" y="404813"/>
            <a:ext cx="7416800" cy="719137"/>
          </a:xfrm>
        </p:spPr>
        <p:txBody>
          <a:bodyPr vert="horz" wrap="square" lIns="92075" tIns="46038" rIns="92075" bIns="46038" anchor="t" anchorCtr="0"/>
          <a:p>
            <a:r>
              <a:rPr lang="en-US" sz="2800" b="1" dirty="0">
                <a:solidFill>
                  <a:srgbClr val="C00000"/>
                </a:solidFill>
                <a:latin typeface="黑体" panose="02010609060101010101" pitchFamily="49" charset="-122"/>
                <a:ea typeface="黑体" panose="02010609060101010101" pitchFamily="49" charset="-122"/>
              </a:rPr>
              <a:t>2023</a:t>
            </a:r>
            <a:r>
              <a:rPr lang="zh-CN" altLang="en-US" sz="2800" b="1" dirty="0">
                <a:solidFill>
                  <a:srgbClr val="C00000"/>
                </a:solidFill>
                <a:latin typeface="黑体" panose="02010609060101010101" pitchFamily="49" charset="-122"/>
                <a:ea typeface="黑体" panose="02010609060101010101" pitchFamily="49" charset="-122"/>
              </a:rPr>
              <a:t>政策</a:t>
            </a:r>
            <a:endParaRPr lang="zh-CN" altLang="en-US" sz="2800" b="1" dirty="0">
              <a:solidFill>
                <a:srgbClr val="C00000"/>
              </a:solidFill>
              <a:latin typeface="黑体" panose="02010609060101010101" pitchFamily="49" charset="-122"/>
              <a:ea typeface="黑体" panose="02010609060101010101" pitchFamily="49" charset="-122"/>
            </a:endParaRPr>
          </a:p>
        </p:txBody>
      </p:sp>
      <p:sp>
        <p:nvSpPr>
          <p:cNvPr id="33795" name="Rectangle 2"/>
          <p:cNvSpPr>
            <a:spLocks noGrp="1" noRot="1" noChangeArrowheads="1"/>
          </p:cNvSpPr>
          <p:nvPr>
            <p:ph idx="1"/>
          </p:nvPr>
        </p:nvSpPr>
        <p:spPr>
          <a:xfrm>
            <a:off x="1283335" y="882650"/>
            <a:ext cx="10111105" cy="5859780"/>
          </a:xfrm>
        </p:spPr>
        <p:txBody>
          <a:bodyPr vert="horz" wrap="square" lIns="91440" tIns="45720" rIns="91440" bIns="45720" numCol="1" anchor="t" anchorCtr="0" compatLnSpc="1"/>
          <a:lstStyle/>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 2023年1月1日至2024年12月31日，对小型微利企业年应纳税所得额减按25%计入应纳税所得额，按20%的税率缴纳企业所得税（</a:t>
            </a:r>
            <a:r>
              <a:rPr kumimoji="1" lang="en-US" altLang="zh-CN" sz="2800" b="1" i="0" u="none" strike="noStrike" kern="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mn-cs"/>
              </a:rPr>
              <a:t>税负率5%</a:t>
            </a:r>
            <a:r>
              <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a:t>
            </a:r>
            <a:endPar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endParaRP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Rectangle 3"/>
          <p:cNvSpPr>
            <a:spLocks noGrp="1" noRot="1"/>
          </p:cNvSpPr>
          <p:nvPr>
            <p:ph type="title"/>
          </p:nvPr>
        </p:nvSpPr>
        <p:spPr>
          <a:xfrm>
            <a:off x="2135188" y="404813"/>
            <a:ext cx="7416800" cy="719137"/>
          </a:xfrm>
        </p:spPr>
        <p:txBody>
          <a:bodyPr vert="horz" wrap="square" lIns="92075" tIns="46038" rIns="92075" bIns="46038" anchor="t" anchorCtr="0"/>
          <a:p>
            <a:r>
              <a:rPr lang="zh-CN" sz="2800" b="1" dirty="0">
                <a:solidFill>
                  <a:srgbClr val="C00000"/>
                </a:solidFill>
                <a:latin typeface="黑体" panose="02010609060101010101" pitchFamily="49" charset="-122"/>
                <a:ea typeface="黑体" panose="02010609060101010101" pitchFamily="49" charset="-122"/>
              </a:rPr>
              <a:t>五、发票</a:t>
            </a:r>
            <a:endParaRPr lang="zh-CN" sz="2800" b="1" dirty="0">
              <a:solidFill>
                <a:srgbClr val="C00000"/>
              </a:solidFill>
              <a:latin typeface="黑体" panose="02010609060101010101" pitchFamily="49" charset="-122"/>
              <a:ea typeface="黑体" panose="02010609060101010101" pitchFamily="49" charset="-122"/>
            </a:endParaRPr>
          </a:p>
        </p:txBody>
      </p:sp>
      <p:sp>
        <p:nvSpPr>
          <p:cNvPr id="33795" name="Rectangle 2"/>
          <p:cNvSpPr>
            <a:spLocks noGrp="1" noRot="1" noChangeArrowheads="1"/>
          </p:cNvSpPr>
          <p:nvPr>
            <p:ph idx="1"/>
          </p:nvPr>
        </p:nvSpPr>
        <p:spPr>
          <a:xfrm>
            <a:off x="1283335" y="882650"/>
            <a:ext cx="10111105" cy="5859780"/>
          </a:xfrm>
        </p:spPr>
        <p:txBody>
          <a:bodyPr vert="horz" wrap="square" lIns="91440" tIns="45720" rIns="91440" bIns="45720" numCol="1" anchor="t" anchorCtr="0" compatLnSpc="1"/>
          <a:lstStyle/>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  </a:t>
            </a:r>
            <a:r>
              <a:rPr lang="zh-CN" altLang="en-US" sz="2800">
                <a:sym typeface="+mn-ea"/>
              </a:rPr>
              <a:t>一般纳税人可选择征收率</a:t>
            </a:r>
            <a:r>
              <a:rPr lang="en-US" altLang="zh-CN" sz="2800">
                <a:sym typeface="+mn-ea"/>
              </a:rPr>
              <a:t>3%</a:t>
            </a:r>
            <a:endParaRPr lang="zh-CN" altLang="en-US" sz="2800"/>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kumimoji="1" lang="en-US" altLang="zh-CN"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 1</a:t>
            </a:r>
            <a:r>
              <a:rPr kumimoji="1" lang="zh-CN" altLang="en-US" sz="2800" b="1" i="0" u="none" strike="noStrike" kern="0" cap="none" spc="0" normalizeH="0" baseline="0" noProof="0" dirty="0">
                <a:ln>
                  <a:noFill/>
                </a:ln>
                <a:solidFill>
                  <a:srgbClr val="111111"/>
                </a:solidFill>
                <a:effectLst/>
                <a:uLnTx/>
                <a:uFillTx/>
                <a:latin typeface="华文中宋" panose="02010600040101010101" pitchFamily="2" charset="-122"/>
                <a:ea typeface="华文中宋" panose="02010600040101010101" pitchFamily="2" charset="-122"/>
                <a:cs typeface="+mn-cs"/>
              </a:rPr>
              <a:t>、</a:t>
            </a:r>
            <a:r>
              <a:rPr lang="zh-CN" altLang="en-US" sz="2800" kern="1200">
                <a:solidFill>
                  <a:schemeClr val="tx1"/>
                </a:solidFill>
                <a:sym typeface="+mn-ea"/>
              </a:rPr>
              <a:t>销售自产的建筑用和生产建筑材料所用的砂、土、石料。</a:t>
            </a:r>
            <a:endParaRPr lang="zh-CN" altLang="en-US" sz="2800" kern="1200">
              <a:solidFill>
                <a:schemeClr val="tx1"/>
              </a:solidFill>
              <a:sym typeface="+mn-ea"/>
            </a:endParaRPr>
          </a:p>
          <a:p>
            <a:pPr marL="0" indent="0" defTabSz="685800">
              <a:buNone/>
            </a:pPr>
            <a:r>
              <a:rPr lang="en-US" altLang="zh-CN" sz="2800" kern="1200">
                <a:solidFill>
                  <a:schemeClr val="tx1"/>
                </a:solidFill>
                <a:sym typeface="+mn-ea"/>
              </a:rPr>
              <a:t> 2</a:t>
            </a:r>
            <a:r>
              <a:rPr lang="zh-CN" altLang="en-US" sz="2800" kern="1200">
                <a:solidFill>
                  <a:schemeClr val="tx1"/>
                </a:solidFill>
                <a:sym typeface="+mn-ea"/>
              </a:rPr>
              <a:t>、销售自产的以自己采掘的砂、土、石料或其他矿物连续生产的砖、瓦、石灰（不含粘土实心砖、瓦）。</a:t>
            </a:r>
            <a:endParaRPr lang="zh-CN" altLang="en-US" sz="2800" kern="1200">
              <a:solidFill>
                <a:schemeClr val="tx1"/>
              </a:solidFill>
              <a:latin typeface="+mn-lt"/>
              <a:ea typeface="+mn-ea"/>
              <a:cs typeface="+mn-cs"/>
            </a:endParaRPr>
          </a:p>
          <a:p>
            <a:pPr marL="0" indent="0" defTabSz="685800">
              <a:buNone/>
            </a:pPr>
            <a:r>
              <a:rPr lang="en-US" altLang="zh-CN" sz="2800" kern="1200">
                <a:solidFill>
                  <a:schemeClr val="tx1"/>
                </a:solidFill>
                <a:sym typeface="+mn-ea"/>
              </a:rPr>
              <a:t> 3</a:t>
            </a:r>
            <a:r>
              <a:rPr lang="zh-CN" altLang="en-US" sz="2800" kern="1200">
                <a:solidFill>
                  <a:schemeClr val="tx1"/>
                </a:solidFill>
                <a:sym typeface="+mn-ea"/>
              </a:rPr>
              <a:t>、销售自产的商品混凝土（仅限于以水泥为原料生产的水泥混凝土）。</a:t>
            </a:r>
            <a:endParaRPr lang="zh-CN" altLang="en-US" sz="2800" kern="1200">
              <a:solidFill>
                <a:schemeClr val="tx1"/>
              </a:solidFill>
              <a:sym typeface="+mn-ea"/>
            </a:endParaRPr>
          </a:p>
          <a:p>
            <a:pPr marL="0" marR="0" lvl="0" indent="0" algn="l" defTabSz="914400" rtl="0" eaLnBrk="0" fontAlgn="base" latinLnBrk="0" hangingPunct="0">
              <a:lnSpc>
                <a:spcPts val="3800"/>
              </a:lnSpc>
              <a:spcBef>
                <a:spcPct val="0"/>
              </a:spcBef>
              <a:spcAft>
                <a:spcPct val="0"/>
              </a:spcAft>
              <a:buClr>
                <a:schemeClr val="tx2"/>
              </a:buClr>
              <a:buSzTx/>
              <a:buFont typeface="Wingdings" panose="05000000000000000000" pitchFamily="2" charset="2"/>
              <a:buNone/>
              <a:defRPr/>
            </a:pPr>
            <a:r>
              <a:rPr lang="en-US" altLang="zh-CN" sz="2800" kern="1200">
                <a:solidFill>
                  <a:schemeClr val="tx1"/>
                </a:solidFill>
                <a:sym typeface="+mn-ea"/>
              </a:rPr>
              <a:t> </a:t>
            </a:r>
            <a:endParaRPr kumimoji="1" lang="en-US" altLang="zh-CN"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224280"/>
            <a:ext cx="11042650" cy="4679315"/>
          </a:xfrm>
        </p:spPr>
        <p:txBody>
          <a:bodyPr/>
          <a:p>
            <a:r>
              <a:rPr lang="zh-CN" altLang="en-US"/>
              <a:t>一、《国家税务总局关于发布&lt;企业所得税税前扣除凭证管理办法&gt;的公告》（国家税务总局公告2018年第28号）第十二条，企业取得私自印制、伪造、变造、作废、开票方非法取得、虚开、</a:t>
            </a:r>
            <a:r>
              <a:rPr lang="zh-CN" altLang="en-US">
                <a:solidFill>
                  <a:srgbClr val="FF0000"/>
                </a:solidFill>
              </a:rPr>
              <a:t>填写不规范</a:t>
            </a:r>
            <a:r>
              <a:rPr lang="zh-CN" altLang="en-US"/>
              <a:t>等不符合规定的发票，以及取得不符合国家法律、法规等相关规定的其他外部凭证，不得作为税前扣除凭证。</a:t>
            </a:r>
            <a:endParaRPr lang="zh-CN" altLang="en-US"/>
          </a:p>
          <a:p>
            <a:r>
              <a:rPr lang="zh-CN" altLang="en-US"/>
              <a:t>二、《中华人民共和国发票管理办法》第二十一条 不符合规定的发票，不得作为财务报销凭证，任何单位和个人有权拒收。第二十二条 开具发票应当按照规定的时限、顺序、栏目，全部联次一次性如实开具，并加盖发票专用章。</a:t>
            </a:r>
            <a:endParaRPr lang="zh-CN" altLang="en-US"/>
          </a:p>
          <a:p>
            <a:r>
              <a:rPr lang="zh-CN" altLang="en-US"/>
              <a:t>三、《中华人民共和国发票管理办法实施细则》第四条 发票的基本内容包括:发票的名称、发票代码和号码、联次及用途、客户名称、开户银行及账号、商品名称或经营项目、计量单位、数量、单价、大小写金额、开票人、开票日期、开票单位(个人)名称(章)等。</a:t>
            </a:r>
            <a:endParaRPr lang="zh-CN" altLang="en-US"/>
          </a:p>
        </p:txBody>
      </p:sp>
      <p:sp>
        <p:nvSpPr>
          <p:cNvPr id="3" name="标题 2"/>
          <p:cNvSpPr>
            <a:spLocks noGrp="1"/>
          </p:cNvSpPr>
          <p:nvPr>
            <p:ph type="title"/>
          </p:nvPr>
        </p:nvSpPr>
        <p:spPr>
          <a:xfrm>
            <a:off x="695325" y="260350"/>
            <a:ext cx="10679430" cy="498475"/>
          </a:xfrm>
        </p:spPr>
        <p:txBody>
          <a:bodyPr/>
          <a:p>
            <a:pPr algn="l"/>
            <a:r>
              <a:rPr lang="en-US" altLang="zh-CN"/>
              <a:t>                                                </a:t>
            </a:r>
            <a:r>
              <a:rPr lang="zh-CN" altLang="en-US"/>
              <a:t>发票</a:t>
            </a:r>
            <a:r>
              <a:rPr lang="en-US" altLang="zh-CN"/>
              <a:t> </a:t>
            </a:r>
            <a:endParaRPr lang="en-US" altLang="zh-CN"/>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050" y="1080135"/>
            <a:ext cx="11042650" cy="4823460"/>
          </a:xfrm>
        </p:spPr>
        <p:txBody>
          <a:bodyPr/>
          <a:p>
            <a:r>
              <a:rPr lang="zh-CN" altLang="en-US"/>
              <a:t>四、《国家税务总局关于进一步加强普通发票管理工作的通知》国税发[2008]80号：没有填开付款方全称的发票不得允许纳税人用于税前扣除、抵扣税款。</a:t>
            </a:r>
            <a:endParaRPr lang="zh-CN" altLang="en-US"/>
          </a:p>
          <a:p>
            <a:r>
              <a:rPr lang="zh-CN" altLang="en-US"/>
              <a:t>五、国家税务总局公告2016年第23号：提供建筑服务，纳税人自行开具或者税务机关代开增值税发票时，应在发票的备注栏注明建筑服务发生地县（市、区）名称及项目名称。本公告自2016年5月1日起施行。</a:t>
            </a:r>
            <a:endParaRPr lang="zh-CN" altLang="en-US"/>
          </a:p>
          <a:p>
            <a:r>
              <a:rPr lang="zh-CN" altLang="en-US"/>
              <a:t>六、国家税务总局公告2017年第16号：自2017年7月1日起，购买方为企业的，索取增值税普通发票时，应向销售方提供纳税人识别号或统一社会信用代码；销售方为其开具增值税普通发票时，应在“购买方纳税人识别号”栏填写购买方的纳税人识别号或统一社会信用代码。不符合规定的发票，不得作为税收凭证。</a:t>
            </a:r>
            <a:endParaRPr lang="zh-CN" altLang="en-US"/>
          </a:p>
          <a:p>
            <a:endParaRPr lang="zh-CN" altLang="en-US"/>
          </a:p>
        </p:txBody>
      </p:sp>
      <p:sp>
        <p:nvSpPr>
          <p:cNvPr id="3" name="标题 2"/>
          <p:cNvSpPr>
            <a:spLocks noGrp="1"/>
          </p:cNvSpPr>
          <p:nvPr>
            <p:ph type="title"/>
          </p:nvPr>
        </p:nvSpPr>
        <p:spPr/>
        <p:txBody>
          <a:bodyPr/>
          <a:p>
            <a:r>
              <a:rPr lang="zh-CN" altLang="en-US"/>
              <a:t>发票</a:t>
            </a:r>
            <a:endParaRPr lang="zh-CN" altLang="en-US"/>
          </a:p>
        </p:txBody>
      </p:sp>
    </p:spTree>
  </p:cSld>
  <p:clrMapOvr>
    <a:masterClrMapping/>
  </p:clrMapOvr>
</p:sld>
</file>

<file path=ppt/tags/tag1.xml><?xml version="1.0" encoding="utf-8"?>
<p:tagLst xmlns:p="http://schemas.openxmlformats.org/presentationml/2006/main">
  <p:tag name="KSO_WM_BEAUTIFY_FLAG" val="#wm#"/>
  <p:tag name="KSO_WM_TEMPLATE_CATEGORY" val="custom"/>
  <p:tag name="KSO_WM_TEMPLATE_INDEX" val="64"/>
</p:tagLst>
</file>

<file path=ppt/tags/tag10.xml><?xml version="1.0" encoding="utf-8"?>
<p:tagLst xmlns:p="http://schemas.openxmlformats.org/presentationml/2006/main">
  <p:tag name="KSO_WM_BEAUTIFY_FLAG" val="#wm#"/>
  <p:tag name="KSO_WM_TEMPLATE_CATEGORY" val="custom"/>
  <p:tag name="KSO_WM_TEMPLATE_INDEX" val="64"/>
</p:tagLst>
</file>

<file path=ppt/tags/tag11.xml><?xml version="1.0" encoding="utf-8"?>
<p:tagLst xmlns:p="http://schemas.openxmlformats.org/presentationml/2006/main">
  <p:tag name="KSO_WM_BEAUTIFY_FLAG" val="#wm#"/>
  <p:tag name="KSO_WM_TEMPLATE_CATEGORY" val="custom"/>
  <p:tag name="KSO_WM_TEMPLATE_INDEX" val="64"/>
</p:tagLst>
</file>

<file path=ppt/tags/tag12.xml><?xml version="1.0" encoding="utf-8"?>
<p:tagLst xmlns:p="http://schemas.openxmlformats.org/presentationml/2006/main">
  <p:tag name="KSO_WM_BEAUTIFY_FLAG" val="#wm#"/>
  <p:tag name="KSO_WM_TEMPLATE_CATEGORY" val="custom"/>
  <p:tag name="KSO_WM_TEMPLATE_INDEX" val="64"/>
</p:tagLst>
</file>

<file path=ppt/tags/tag13.xml><?xml version="1.0" encoding="utf-8"?>
<p:tagLst xmlns:p="http://schemas.openxmlformats.org/presentationml/2006/main">
  <p:tag name="KSO_WPP_MARK_KEY" val="aee4853d-90e3-4a66-86c8-ad25b9dec02d"/>
  <p:tag name="COMMONDATA" val="eyJoZGlkIjoiNjNjYzI3OWE3NDAyY2M5NTFmMTZhMmY1ODI3ODBjMDAifQ=="/>
</p:tagLst>
</file>

<file path=ppt/tags/tag2.xml><?xml version="1.0" encoding="utf-8"?>
<p:tagLst xmlns:p="http://schemas.openxmlformats.org/presentationml/2006/main">
  <p:tag name="KSO_WM_BEAUTIFY_FLAG" val="#wm#"/>
  <p:tag name="KSO_WM_TEMPLATE_CATEGORY" val="custom"/>
  <p:tag name="KSO_WM_TEMPLATE_INDEX" val="64"/>
</p:tagLst>
</file>

<file path=ppt/tags/tag3.xml><?xml version="1.0" encoding="utf-8"?>
<p:tagLst xmlns:p="http://schemas.openxmlformats.org/presentationml/2006/main">
  <p:tag name="KSO_WM_BEAUTIFY_FLAG" val="#wm#"/>
  <p:tag name="KSO_WM_TEMPLATE_CATEGORY" val="custom"/>
  <p:tag name="KSO_WM_TEMPLATE_INDEX" val="64"/>
</p:tagLst>
</file>

<file path=ppt/tags/tag4.xml><?xml version="1.0" encoding="utf-8"?>
<p:tagLst xmlns:p="http://schemas.openxmlformats.org/presentationml/2006/main">
  <p:tag name="KSO_WM_BEAUTIFY_FLAG" val="#wm#"/>
  <p:tag name="KSO_WM_TEMPLATE_CATEGORY" val="custom"/>
  <p:tag name="KSO_WM_TEMPLATE_INDEX" val="64"/>
</p:tagLst>
</file>

<file path=ppt/tags/tag5.xml><?xml version="1.0" encoding="utf-8"?>
<p:tagLst xmlns:p="http://schemas.openxmlformats.org/presentationml/2006/main">
  <p:tag name="KSO_WM_BEAUTIFY_FLAG" val="#wm#"/>
  <p:tag name="KSO_WM_TEMPLATE_CATEGORY" val="custom"/>
  <p:tag name="KSO_WM_TEMPLATE_INDEX" val="64"/>
</p:tagLst>
</file>

<file path=ppt/tags/tag6.xml><?xml version="1.0" encoding="utf-8"?>
<p:tagLst xmlns:p="http://schemas.openxmlformats.org/presentationml/2006/main">
  <p:tag name="KSO_WM_BEAUTIFY_FLAG" val="#wm#"/>
  <p:tag name="KSO_WM_TEMPLATE_CATEGORY" val="custom"/>
  <p:tag name="KSO_WM_TEMPLATE_INDEX" val="64"/>
</p:tagLst>
</file>

<file path=ppt/tags/tag7.xml><?xml version="1.0" encoding="utf-8"?>
<p:tagLst xmlns:p="http://schemas.openxmlformats.org/presentationml/2006/main">
  <p:tag name="KSO_WM_BEAUTIFY_FLAG" val="#wm#"/>
  <p:tag name="KSO_WM_TEMPLATE_CATEGORY" val="custom"/>
  <p:tag name="KSO_WM_TEMPLATE_INDEX" val="64"/>
</p:tagLst>
</file>

<file path=ppt/tags/tag8.xml><?xml version="1.0" encoding="utf-8"?>
<p:tagLst xmlns:p="http://schemas.openxmlformats.org/presentationml/2006/main">
  <p:tag name="KSO_WM_BEAUTIFY_FLAG" val="#wm#"/>
  <p:tag name="KSO_WM_TEMPLATE_CATEGORY" val="custom"/>
  <p:tag name="KSO_WM_TEMPLATE_INDEX" val="64"/>
</p:tagLst>
</file>

<file path=ppt/tags/tag9.xml><?xml version="1.0" encoding="utf-8"?>
<p:tagLst xmlns:p="http://schemas.openxmlformats.org/presentationml/2006/main">
  <p:tag name="KSO_WM_BEAUTIFY_FLAG" val="#wm#"/>
  <p:tag name="KSO_WM_TEMPLATE_CATEGORY" val="custom"/>
  <p:tag name="KSO_WM_TEMPLATE_INDEX" val="64"/>
</p:tagLst>
</file>

<file path=ppt/theme/theme1.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txDef>
      <a:spPr>
        <a:noFill/>
      </a:spPr>
      <a:bodyPr wrap="square" rtlCol="0">
        <a:spAutoFit/>
      </a:bodyPr>
      <a:lstStyle>
        <a:defPPr>
          <a:defRPr b="1" dirty="0" smtClean="0"/>
        </a:defPPr>
      </a:lstStyle>
    </a:tx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txDef>
      <a:spPr>
        <a:noFill/>
      </a:spPr>
      <a:bodyPr wrap="square" rtlCol="0">
        <a:spAutoFit/>
      </a:bodyPr>
      <a:lstStyle>
        <a:defPPr>
          <a:defRPr b="1" dirty="0" smtClean="0"/>
        </a:defPPr>
      </a:lstStyle>
    </a:tx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txDef>
      <a:spPr>
        <a:noFill/>
      </a:spPr>
      <a:bodyPr wrap="square" rtlCol="0">
        <a:spAutoFit/>
      </a:bodyPr>
      <a:lstStyle>
        <a:defPPr>
          <a:defRPr b="1" dirty="0" smtClean="0"/>
        </a:defPPr>
      </a:lstStyle>
    </a:tx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31151</Words>
  <Application>WPS 演示</Application>
  <PresentationFormat>自定义</PresentationFormat>
  <Paragraphs>1063</Paragraphs>
  <Slides>158</Slides>
  <Notes>50</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158</vt:i4>
      </vt:variant>
    </vt:vector>
  </HeadingPairs>
  <TitlesOfParts>
    <vt:vector size="175" baseType="lpstr">
      <vt:lpstr>Arial</vt:lpstr>
      <vt:lpstr>宋体</vt:lpstr>
      <vt:lpstr>Wingdings</vt:lpstr>
      <vt:lpstr>Times New Roman</vt:lpstr>
      <vt:lpstr>方正姚体</vt:lpstr>
      <vt:lpstr>方正舒体</vt:lpstr>
      <vt:lpstr>Tahoma</vt:lpstr>
      <vt:lpstr>黑体</vt:lpstr>
      <vt:lpstr>Calibri</vt:lpstr>
      <vt:lpstr>微软雅黑</vt:lpstr>
      <vt:lpstr>Arial Unicode MS</vt:lpstr>
      <vt:lpstr>华文中宋</vt:lpstr>
      <vt:lpstr>方正毡笔黑简体</vt:lpstr>
      <vt:lpstr>华文细黑</vt:lpstr>
      <vt:lpstr>Strategic</vt:lpstr>
      <vt:lpstr>3_Strategic</vt:lpstr>
      <vt:lpstr>4_Strategic</vt:lpstr>
      <vt:lpstr>建筑施工行业财税难点解析</vt:lpstr>
      <vt:lpstr>                        主讲内容 第一篇    建筑施工行业增值税难点解析 第二篇    建筑施工行业企业所得税难点解析 第三篇    农民工涉税问题   </vt:lpstr>
      <vt:lpstr>     第一篇建筑施工业增值税难点解析</vt:lpstr>
      <vt:lpstr>韩愈《师说》</vt:lpstr>
      <vt:lpstr> 一、 增值税纳税义务时点 </vt:lpstr>
      <vt:lpstr>     一、增值税纳税义务时点 </vt:lpstr>
      <vt:lpstr>二、 增值税计税方法选择</vt:lpstr>
      <vt:lpstr>二、 增值税计税方法选择</vt:lpstr>
      <vt:lpstr>财政部 税务总局公告2023年第1号</vt:lpstr>
      <vt:lpstr> 税务总局公告2023年第1号</vt:lpstr>
      <vt:lpstr> 税务总局公告2023年第1号</vt:lpstr>
      <vt:lpstr> 税务总局公告2023年第1号</vt:lpstr>
      <vt:lpstr> 税务总局公告2023年第1号</vt:lpstr>
      <vt:lpstr>二、 增值税计税方法选择—建筑业简易计税</vt:lpstr>
      <vt:lpstr>二、 增值税计税方法选择—建筑业简易计税</vt:lpstr>
      <vt:lpstr>二、 增值税计税方法选择—建筑业简易计税</vt:lpstr>
      <vt:lpstr>二、 增值税计税方法选择—建筑业简易计税</vt:lpstr>
      <vt:lpstr>二、 增值税计税方法选择—建筑业简易计税 </vt:lpstr>
      <vt:lpstr>三、 建筑业增值税征收管理 </vt:lpstr>
      <vt:lpstr>三、  建筑业增值税征收管理 </vt:lpstr>
      <vt:lpstr>三、  建筑业增值税征收管理 </vt:lpstr>
      <vt:lpstr>三、  建筑业增值税征收管理 </vt:lpstr>
      <vt:lpstr>三、  建筑业增值税征收管理 </vt:lpstr>
      <vt:lpstr>三、  建筑业增值税征收管理 </vt:lpstr>
      <vt:lpstr>三、  建筑业增值税征收管理 </vt:lpstr>
      <vt:lpstr>三、  建筑业增值税征收管理 </vt:lpstr>
      <vt:lpstr>三、  建筑业增值税征收管理 </vt:lpstr>
      <vt:lpstr>四、建筑业兼营和混合销售</vt:lpstr>
      <vt:lpstr>四、建筑业兼营和混合销售</vt:lpstr>
      <vt:lpstr>四、兼营和混合销售——总局公告2017年第11号</vt:lpstr>
      <vt:lpstr>四、兼营和混合销售——总局公告2018年第42号</vt:lpstr>
      <vt:lpstr>四、兼营和混合销售——销售安装机器设备 </vt:lpstr>
      <vt:lpstr>四、兼营和混合销售——销售安装机器设备 </vt:lpstr>
      <vt:lpstr>五、进项税抵扣</vt:lpstr>
      <vt:lpstr>五、进项税抵扣</vt:lpstr>
      <vt:lpstr>五、进项税抵扣</vt:lpstr>
      <vt:lpstr>财政部 税务总局 海关总署公告2019年第39号</vt:lpstr>
      <vt:lpstr>总局公告2019年第31号</vt:lpstr>
      <vt:lpstr>不同计税方式进项税额抵扣</vt:lpstr>
      <vt:lpstr>纳税人认定或登记为一般纳税人前进项税额抵扣</vt:lpstr>
      <vt:lpstr>农产品扣除</vt:lpstr>
      <vt:lpstr>    善意取得</vt:lpstr>
      <vt:lpstr>六、纳税人</vt:lpstr>
      <vt:lpstr>七、关于三流一致</vt:lpstr>
      <vt:lpstr>七、关于三流一致</vt:lpstr>
      <vt:lpstr>八、视同销售-36号</vt:lpstr>
      <vt:lpstr>八、视同销售-关联关系利息</vt:lpstr>
      <vt:lpstr>九、销项税</vt:lpstr>
      <vt:lpstr>增值税——抵减</vt:lpstr>
      <vt:lpstr>     第二篇 建筑施工业企业所得税难点解析</vt:lpstr>
      <vt:lpstr>一、收入确认 </vt:lpstr>
      <vt:lpstr>一、收入确认 </vt:lpstr>
      <vt:lpstr>一、收入确认 </vt:lpstr>
      <vt:lpstr>一、收入确认 </vt:lpstr>
      <vt:lpstr>一、收入确认 </vt:lpstr>
      <vt:lpstr>一、收入确认 </vt:lpstr>
      <vt:lpstr>一、收入确认 </vt:lpstr>
      <vt:lpstr>一、收入确认 </vt:lpstr>
      <vt:lpstr>一、收入确认 </vt:lpstr>
      <vt:lpstr>一、收入确认 </vt:lpstr>
      <vt:lpstr>一、收入确认 </vt:lpstr>
      <vt:lpstr>一、收入确认 </vt:lpstr>
      <vt:lpstr>国税函[2010]79号</vt:lpstr>
      <vt:lpstr>一、收入确认 </vt:lpstr>
      <vt:lpstr>一、收入确认 </vt:lpstr>
      <vt:lpstr>一、收入确认 </vt:lpstr>
      <vt:lpstr>一、收入确认 </vt:lpstr>
      <vt:lpstr>一、收入确认 </vt:lpstr>
      <vt:lpstr>一、收入确认 </vt:lpstr>
      <vt:lpstr>二、研发费用</vt:lpstr>
      <vt:lpstr>  研发费用 </vt:lpstr>
      <vt:lpstr>研发费用行业范围</vt:lpstr>
      <vt:lpstr>研发费用加计范围 </vt:lpstr>
      <vt:lpstr>研发费用的备案 </vt:lpstr>
      <vt:lpstr>研发费用的鉴定 </vt:lpstr>
      <vt:lpstr> 前研发费用加计扣除政策  </vt:lpstr>
      <vt:lpstr>研发加计扣除政策</vt:lpstr>
      <vt:lpstr>研发加计扣除政策</vt:lpstr>
      <vt:lpstr>研发费用会计处理</vt:lpstr>
      <vt:lpstr>三、折旧与摊销</vt:lpstr>
      <vt:lpstr>三、折旧与摊销</vt:lpstr>
      <vt:lpstr>三、折旧与摊销</vt:lpstr>
      <vt:lpstr>三、折旧与摊销</vt:lpstr>
      <vt:lpstr>三、折旧与摊销</vt:lpstr>
      <vt:lpstr>三、折旧与摊销</vt:lpstr>
      <vt:lpstr>三、折旧与摊销</vt:lpstr>
      <vt:lpstr>财政部 税务总局公告2021年第6号</vt:lpstr>
      <vt:lpstr>财政部 税务总局公告2022年第12号</vt:lpstr>
      <vt:lpstr>此处的中小微企业</vt:lpstr>
      <vt:lpstr>PowerPoint 演示文稿</vt:lpstr>
      <vt:lpstr>文物、艺术品</vt:lpstr>
      <vt:lpstr>四、小微企业</vt:lpstr>
      <vt:lpstr>四、小微企业优惠</vt:lpstr>
      <vt:lpstr>历次调整</vt:lpstr>
      <vt:lpstr>2022政策</vt:lpstr>
      <vt:lpstr>2023政策</vt:lpstr>
      <vt:lpstr>五、发票</vt:lpstr>
      <vt:lpstr>                                                发票 </vt:lpstr>
      <vt:lpstr>发票</vt:lpstr>
      <vt:lpstr>发票</vt:lpstr>
      <vt:lpstr>《企业所得税税前扣除凭证管理办法》</vt:lpstr>
      <vt:lpstr>《企业所得税税前扣除凭证管理办法》共19条</vt:lpstr>
      <vt:lpstr>《企业所得税税前扣除凭证管理办法》</vt:lpstr>
      <vt:lpstr>《企业所得税税前扣除凭证管理办法》</vt:lpstr>
      <vt:lpstr>《企业所得税税前扣除凭证管理办法》</vt:lpstr>
      <vt:lpstr>六、职工薪酬</vt:lpstr>
      <vt:lpstr>关于企业工资薪金和职工福利费等支出税前扣除问题的公告</vt:lpstr>
      <vt:lpstr>关于企业工资薪金和职工福利费等支出税前扣除问题的公告</vt:lpstr>
      <vt:lpstr>国家税务总局公告2012年第15号 </vt:lpstr>
      <vt:lpstr> 关于我国居民企业实行股权激励计划有关企业所得税处理问题的公告</vt:lpstr>
      <vt:lpstr>职工福利费  </vt:lpstr>
      <vt:lpstr>职工福利费  </vt:lpstr>
      <vt:lpstr>七、利息</vt:lpstr>
      <vt:lpstr>财税[2008]121号 </vt:lpstr>
      <vt:lpstr>国税函[2009]312号：投资不到位</vt:lpstr>
      <vt:lpstr>企业投资的借款费用 </vt:lpstr>
      <vt:lpstr>八、管理费</vt:lpstr>
      <vt:lpstr>国税发〔2008〕86号</vt:lpstr>
      <vt:lpstr>九、手续费与佣金</vt:lpstr>
      <vt:lpstr>财税〔2009〕29号</vt:lpstr>
      <vt:lpstr>财税〔2009〕29号</vt:lpstr>
      <vt:lpstr>税前扣除</vt:lpstr>
      <vt:lpstr>税前扣除</vt:lpstr>
      <vt:lpstr>PowerPoint 演示文稿</vt:lpstr>
      <vt:lpstr>国家税务总局公告2012年第15号 </vt:lpstr>
      <vt:lpstr>十一、其他按比例扣除项目</vt:lpstr>
      <vt:lpstr> 按比例扣除</vt:lpstr>
      <vt:lpstr> 按比例扣除</vt:lpstr>
      <vt:lpstr> 广告宣传费扣除</vt:lpstr>
      <vt:lpstr>十二、以前年度应扣未扣支出及亏损弥补</vt:lpstr>
      <vt:lpstr>十二、以前年度应扣未扣支出及亏损弥补</vt:lpstr>
      <vt:lpstr>十三、核定征收改为查账征收资产计税基础</vt:lpstr>
      <vt:lpstr>十四、不得扣除项目</vt:lpstr>
      <vt:lpstr>十五、跨地区企业所得税管理</vt:lpstr>
      <vt:lpstr>十五、跨地区企业所得税管理</vt:lpstr>
      <vt:lpstr>十五、跨地区企业所得税管理</vt:lpstr>
      <vt:lpstr>十五、跨地区企业所得税管理</vt:lpstr>
      <vt:lpstr>十五、跨地区企业所得税管理</vt:lpstr>
      <vt:lpstr>十五、跨地区企业所得税管理</vt:lpstr>
      <vt:lpstr>十五、跨地区企业所得税管理</vt:lpstr>
      <vt:lpstr>十五、跨地区企业所得税管理</vt:lpstr>
      <vt:lpstr>十五、跨地区企业所得税管理</vt:lpstr>
      <vt:lpstr>十五、跨地区企业所得税管理</vt:lpstr>
      <vt:lpstr>     第三篇 农民工涉税问题</vt:lpstr>
      <vt:lpstr>一、 个人所得税基本规定 </vt:lpstr>
      <vt:lpstr>一、 个人所得税 </vt:lpstr>
      <vt:lpstr>一、 个人所得税 </vt:lpstr>
      <vt:lpstr>一、 个人所得税 </vt:lpstr>
      <vt:lpstr>二、个人所得税扣缴申报管理办法（试行）</vt:lpstr>
      <vt:lpstr>三、取得综合所得申请代开发票有关个人所得税</vt:lpstr>
      <vt:lpstr>关于个人所得税核定征收问题的公告</vt:lpstr>
      <vt:lpstr>四、建筑安装业跨省异地工程作业人员个人所得税征收管理</vt:lpstr>
      <vt:lpstr>四、建筑安装业跨省异地工程作业人员个人所得税征收管理</vt:lpstr>
      <vt:lpstr>五、谁是扣缴义务人？</vt:lpstr>
      <vt:lpstr>五、谁是扣缴义务人？</vt:lpstr>
      <vt:lpstr>五、谁是扣缴义务人？</vt:lpstr>
      <vt:lpstr>六、建筑企业与劳务公司签订清包劳务合同的合法性</vt:lpstr>
      <vt:lpstr>感谢聆听！</vt:lpstr>
    </vt:vector>
  </TitlesOfParts>
  <Company>sdfi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财务控制与信用管理研究</dc:title>
  <dc:creator>lmj</dc:creator>
  <cp:lastModifiedBy>godzilla</cp:lastModifiedBy>
  <cp:revision>949</cp:revision>
  <dcterms:created xsi:type="dcterms:W3CDTF">2001-06-06T04:14:00Z</dcterms:created>
  <dcterms:modified xsi:type="dcterms:W3CDTF">2023-04-17T06:19:22Z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7E5D47E9FD04473D9BD52514819CE46E</vt:lpwstr>
  </property>
  <property fmtid="{D5CDD505-2E9C-101B-9397-08002B2CF9AE}" pid="3" name="KSOProductBuildVer">
    <vt:lpwstr>2052-11.1.0.13703</vt:lpwstr>
  </property>
</Properties>
</file>